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99" r:id="rId2"/>
    <p:sldId id="300" r:id="rId3"/>
    <p:sldId id="301" r:id="rId4"/>
    <p:sldId id="302" r:id="rId5"/>
    <p:sldId id="303" r:id="rId6"/>
    <p:sldId id="304" r:id="rId7"/>
    <p:sldId id="305" r:id="rId8"/>
    <p:sldId id="306" r:id="rId9"/>
    <p:sldId id="307" r:id="rId10"/>
    <p:sldId id="308" r:id="rId11"/>
    <p:sldId id="309" r:id="rId12"/>
    <p:sldId id="310" r:id="rId13"/>
    <p:sldId id="311" r:id="rId14"/>
    <p:sldId id="312" r:id="rId15"/>
    <p:sldId id="313" r:id="rId16"/>
    <p:sldId id="314" r:id="rId17"/>
    <p:sldId id="315" r:id="rId18"/>
    <p:sldId id="316" r:id="rId19"/>
    <p:sldId id="317" r:id="rId20"/>
    <p:sldId id="318" r:id="rId21"/>
    <p:sldId id="319" r:id="rId22"/>
    <p:sldId id="320" r:id="rId23"/>
    <p:sldId id="321" r:id="rId24"/>
    <p:sldId id="322" r:id="rId25"/>
    <p:sldId id="323" r:id="rId26"/>
    <p:sldId id="324" r:id="rId27"/>
    <p:sldId id="325" r:id="rId28"/>
    <p:sldId id="326" r:id="rId29"/>
    <p:sldId id="327" r:id="rId30"/>
    <p:sldId id="328" r:id="rId31"/>
    <p:sldId id="329" r:id="rId32"/>
    <p:sldId id="330" r:id="rId33"/>
    <p:sldId id="331" r:id="rId34"/>
    <p:sldId id="332" r:id="rId35"/>
    <p:sldId id="333" r:id="rId36"/>
    <p:sldId id="334" r:id="rId37"/>
    <p:sldId id="335" r:id="rId38"/>
    <p:sldId id="336" r:id="rId39"/>
    <p:sldId id="337" r:id="rId40"/>
    <p:sldId id="338" r:id="rId41"/>
    <p:sldId id="339" r:id="rId42"/>
    <p:sldId id="340" r:id="rId43"/>
    <p:sldId id="341" r:id="rId44"/>
    <p:sldId id="342" r:id="rId45"/>
    <p:sldId id="343" r:id="rId46"/>
    <p:sldId id="344" r:id="rId47"/>
    <p:sldId id="345" r:id="rId48"/>
    <p:sldId id="346" r:id="rId49"/>
    <p:sldId id="347" r:id="rId50"/>
    <p:sldId id="348" r:id="rId51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156" y="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5071" y="364617"/>
            <a:ext cx="7221220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rgbClr val="CCEBF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58723" y="5096636"/>
            <a:ext cx="623062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DADAD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5175" y="484759"/>
            <a:ext cx="11804015" cy="677108"/>
          </a:xfrm>
        </p:spPr>
        <p:txBody>
          <a:bodyPr lIns="0" tIns="0" rIns="0" bIns="0"/>
          <a:lstStyle>
            <a:lvl1pPr>
              <a:defRPr sz="4400" b="0" i="0">
                <a:solidFill>
                  <a:srgbClr val="CCEBF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88340" y="1878280"/>
            <a:ext cx="5151120" cy="553998"/>
          </a:xfrm>
        </p:spPr>
        <p:txBody>
          <a:bodyPr lIns="0" tIns="0" rIns="0" bIns="0"/>
          <a:lstStyle>
            <a:lvl1pPr>
              <a:defRPr sz="3600" b="0" i="0">
                <a:solidFill>
                  <a:srgbClr val="DADAD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5175" y="484759"/>
            <a:ext cx="11804015" cy="677108"/>
          </a:xfrm>
        </p:spPr>
        <p:txBody>
          <a:bodyPr lIns="0" tIns="0" rIns="0" bIns="0"/>
          <a:lstStyle>
            <a:lvl1pPr>
              <a:defRPr sz="4400" b="0" i="0">
                <a:solidFill>
                  <a:srgbClr val="CCEBF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10/30/2022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5175" y="484759"/>
            <a:ext cx="11804015" cy="677108"/>
          </a:xfrm>
        </p:spPr>
        <p:txBody>
          <a:bodyPr lIns="0" tIns="0" rIns="0" bIns="0"/>
          <a:lstStyle>
            <a:lvl1pPr>
              <a:defRPr sz="4400" b="0" i="0">
                <a:solidFill>
                  <a:srgbClr val="CCEBF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10/30/2022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10/30/2022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6" Type="http://schemas.openxmlformats.org/officeDocument/2006/relationships/image" Target="../media/image20.png"/><Relationship Id="rId39" Type="http://schemas.openxmlformats.org/officeDocument/2006/relationships/image" Target="../media/image33.png"/><Relationship Id="rId21" Type="http://schemas.openxmlformats.org/officeDocument/2006/relationships/image" Target="../media/image15.png"/><Relationship Id="rId34" Type="http://schemas.openxmlformats.org/officeDocument/2006/relationships/image" Target="../media/image28.png"/><Relationship Id="rId42" Type="http://schemas.openxmlformats.org/officeDocument/2006/relationships/image" Target="../media/image36.png"/><Relationship Id="rId47" Type="http://schemas.openxmlformats.org/officeDocument/2006/relationships/image" Target="../media/image41.png"/><Relationship Id="rId50" Type="http://schemas.openxmlformats.org/officeDocument/2006/relationships/image" Target="../media/image44.png"/><Relationship Id="rId55" Type="http://schemas.openxmlformats.org/officeDocument/2006/relationships/image" Target="../media/image49.pn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.png"/><Relationship Id="rId29" Type="http://schemas.openxmlformats.org/officeDocument/2006/relationships/image" Target="../media/image23.png"/><Relationship Id="rId11" Type="http://schemas.openxmlformats.org/officeDocument/2006/relationships/image" Target="../media/image5.png"/><Relationship Id="rId24" Type="http://schemas.openxmlformats.org/officeDocument/2006/relationships/image" Target="../media/image18.png"/><Relationship Id="rId32" Type="http://schemas.openxmlformats.org/officeDocument/2006/relationships/image" Target="../media/image26.png"/><Relationship Id="rId37" Type="http://schemas.openxmlformats.org/officeDocument/2006/relationships/image" Target="../media/image31.png"/><Relationship Id="rId40" Type="http://schemas.openxmlformats.org/officeDocument/2006/relationships/image" Target="../media/image34.png"/><Relationship Id="rId45" Type="http://schemas.openxmlformats.org/officeDocument/2006/relationships/image" Target="../media/image39.png"/><Relationship Id="rId53" Type="http://schemas.openxmlformats.org/officeDocument/2006/relationships/image" Target="../media/image47.png"/><Relationship Id="rId58" Type="http://schemas.openxmlformats.org/officeDocument/2006/relationships/image" Target="../media/image52.png"/><Relationship Id="rId5" Type="http://schemas.openxmlformats.org/officeDocument/2006/relationships/slideLayout" Target="../slideLayouts/slideLayout5.xml"/><Relationship Id="rId19" Type="http://schemas.openxmlformats.org/officeDocument/2006/relationships/image" Target="../media/image1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Relationship Id="rId14" Type="http://schemas.openxmlformats.org/officeDocument/2006/relationships/image" Target="../media/image8.png"/><Relationship Id="rId22" Type="http://schemas.openxmlformats.org/officeDocument/2006/relationships/image" Target="../media/image16.png"/><Relationship Id="rId27" Type="http://schemas.openxmlformats.org/officeDocument/2006/relationships/image" Target="../media/image21.png"/><Relationship Id="rId30" Type="http://schemas.openxmlformats.org/officeDocument/2006/relationships/image" Target="../media/image24.png"/><Relationship Id="rId35" Type="http://schemas.openxmlformats.org/officeDocument/2006/relationships/image" Target="../media/image29.png"/><Relationship Id="rId43" Type="http://schemas.openxmlformats.org/officeDocument/2006/relationships/image" Target="../media/image37.png"/><Relationship Id="rId48" Type="http://schemas.openxmlformats.org/officeDocument/2006/relationships/image" Target="../media/image42.png"/><Relationship Id="rId56" Type="http://schemas.openxmlformats.org/officeDocument/2006/relationships/image" Target="../media/image50.png"/><Relationship Id="rId8" Type="http://schemas.openxmlformats.org/officeDocument/2006/relationships/image" Target="../media/image2.png"/><Relationship Id="rId51" Type="http://schemas.openxmlformats.org/officeDocument/2006/relationships/image" Target="../media/image45.png"/><Relationship Id="rId3" Type="http://schemas.openxmlformats.org/officeDocument/2006/relationships/slideLayout" Target="../slideLayouts/slideLayout3.xml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5" Type="http://schemas.openxmlformats.org/officeDocument/2006/relationships/image" Target="../media/image19.png"/><Relationship Id="rId33" Type="http://schemas.openxmlformats.org/officeDocument/2006/relationships/image" Target="../media/image27.png"/><Relationship Id="rId38" Type="http://schemas.openxmlformats.org/officeDocument/2006/relationships/image" Target="../media/image32.png"/><Relationship Id="rId46" Type="http://schemas.openxmlformats.org/officeDocument/2006/relationships/image" Target="../media/image40.png"/><Relationship Id="rId20" Type="http://schemas.openxmlformats.org/officeDocument/2006/relationships/image" Target="../media/image14.png"/><Relationship Id="rId41" Type="http://schemas.openxmlformats.org/officeDocument/2006/relationships/image" Target="../media/image35.png"/><Relationship Id="rId54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5" Type="http://schemas.openxmlformats.org/officeDocument/2006/relationships/image" Target="../media/image9.png"/><Relationship Id="rId23" Type="http://schemas.openxmlformats.org/officeDocument/2006/relationships/image" Target="../media/image17.png"/><Relationship Id="rId28" Type="http://schemas.openxmlformats.org/officeDocument/2006/relationships/image" Target="../media/image22.png"/><Relationship Id="rId36" Type="http://schemas.openxmlformats.org/officeDocument/2006/relationships/image" Target="../media/image30.png"/><Relationship Id="rId49" Type="http://schemas.openxmlformats.org/officeDocument/2006/relationships/image" Target="../media/image43.png"/><Relationship Id="rId57" Type="http://schemas.openxmlformats.org/officeDocument/2006/relationships/image" Target="../media/image51.png"/><Relationship Id="rId10" Type="http://schemas.openxmlformats.org/officeDocument/2006/relationships/image" Target="../media/image4.png"/><Relationship Id="rId31" Type="http://schemas.openxmlformats.org/officeDocument/2006/relationships/image" Target="../media/image25.png"/><Relationship Id="rId44" Type="http://schemas.openxmlformats.org/officeDocument/2006/relationships/image" Target="../media/image38.png"/><Relationship Id="rId52" Type="http://schemas.openxmlformats.org/officeDocument/2006/relationships/image" Target="../media/image4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4267200"/>
          </a:xfrm>
          <a:custGeom>
            <a:avLst/>
            <a:gdLst/>
            <a:ahLst/>
            <a:cxnLst/>
            <a:rect l="l" t="t" r="r" b="b"/>
            <a:pathLst>
              <a:path w="12192000" h="4267200">
                <a:moveTo>
                  <a:pt x="0" y="4267200"/>
                </a:moveTo>
                <a:lnTo>
                  <a:pt x="12192000" y="4267200"/>
                </a:lnTo>
                <a:lnTo>
                  <a:pt x="12192000" y="0"/>
                </a:lnTo>
                <a:lnTo>
                  <a:pt x="0" y="0"/>
                </a:lnTo>
                <a:lnTo>
                  <a:pt x="0" y="4267200"/>
                </a:lnTo>
                <a:close/>
              </a:path>
            </a:pathLst>
          </a:custGeom>
          <a:solidFill>
            <a:srgbClr val="0068A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574" y="4267200"/>
            <a:ext cx="12187428" cy="25908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804403" y="6048759"/>
            <a:ext cx="1126236" cy="518159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889750" y="6096004"/>
            <a:ext cx="955548" cy="435863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007095" y="6146292"/>
            <a:ext cx="728472" cy="329184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092441" y="6184392"/>
            <a:ext cx="556259" cy="252984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164069" y="6225543"/>
            <a:ext cx="406907" cy="170687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569707" y="5897883"/>
            <a:ext cx="810768" cy="256031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822691" y="6620259"/>
            <a:ext cx="940308" cy="105155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7467603" y="6201155"/>
            <a:ext cx="188975" cy="342900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7555994" y="5945127"/>
            <a:ext cx="1588007" cy="731519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546591" y="5907027"/>
            <a:ext cx="204216" cy="47243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278369" y="6268215"/>
            <a:ext cx="178307" cy="83819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4800600" y="6245351"/>
            <a:ext cx="1350264" cy="598932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4898136" y="6283451"/>
            <a:ext cx="1149096" cy="527304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5012438" y="6345939"/>
            <a:ext cx="940308" cy="408431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5158739" y="6391655"/>
            <a:ext cx="647700" cy="304800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5241038" y="6438900"/>
            <a:ext cx="480060" cy="214884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5381243" y="6504436"/>
            <a:ext cx="190500" cy="94487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5471160" y="6067044"/>
            <a:ext cx="950976" cy="295656"/>
          </a:xfrm>
          <a:prstGeom prst="rect">
            <a:avLst/>
          </a:prstGeom>
        </p:spPr>
      </p:pic>
      <p:pic>
        <p:nvPicPr>
          <p:cNvPr id="36" name="bg object 36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4533901" y="6115811"/>
            <a:ext cx="1888235" cy="733044"/>
          </a:xfrm>
          <a:prstGeom prst="rect">
            <a:avLst/>
          </a:prstGeom>
        </p:spPr>
      </p:pic>
      <p:pic>
        <p:nvPicPr>
          <p:cNvPr id="37" name="bg object 37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4407407" y="6077711"/>
            <a:ext cx="861060" cy="771144"/>
          </a:xfrm>
          <a:prstGeom prst="rect">
            <a:avLst/>
          </a:prstGeom>
        </p:spPr>
      </p:pic>
      <p:pic>
        <p:nvPicPr>
          <p:cNvPr id="38" name="bg object 38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6323075" y="6420611"/>
            <a:ext cx="228600" cy="399288"/>
          </a:xfrm>
          <a:prstGeom prst="rect">
            <a:avLst/>
          </a:prstGeom>
        </p:spPr>
      </p:pic>
      <p:sp>
        <p:nvSpPr>
          <p:cNvPr id="39" name="bg object 39"/>
          <p:cNvSpPr/>
          <p:nvPr/>
        </p:nvSpPr>
        <p:spPr>
          <a:xfrm>
            <a:off x="3951733" y="5850639"/>
            <a:ext cx="2193291" cy="998219"/>
          </a:xfrm>
          <a:custGeom>
            <a:avLst/>
            <a:gdLst/>
            <a:ahLst/>
            <a:cxnLst/>
            <a:rect l="l" t="t" r="r" b="b"/>
            <a:pathLst>
              <a:path w="2193290" h="998220">
                <a:moveTo>
                  <a:pt x="362712" y="295262"/>
                </a:moveTo>
                <a:lnTo>
                  <a:pt x="324485" y="266700"/>
                </a:lnTo>
                <a:lnTo>
                  <a:pt x="182372" y="361911"/>
                </a:lnTo>
                <a:lnTo>
                  <a:pt x="91186" y="457111"/>
                </a:lnTo>
                <a:lnTo>
                  <a:pt x="27559" y="569785"/>
                </a:lnTo>
                <a:lnTo>
                  <a:pt x="0" y="684034"/>
                </a:lnTo>
                <a:lnTo>
                  <a:pt x="12700" y="769721"/>
                </a:lnTo>
                <a:lnTo>
                  <a:pt x="53086" y="845883"/>
                </a:lnTo>
                <a:lnTo>
                  <a:pt x="103886" y="922045"/>
                </a:lnTo>
                <a:lnTo>
                  <a:pt x="182372" y="998220"/>
                </a:lnTo>
                <a:lnTo>
                  <a:pt x="258826" y="998220"/>
                </a:lnTo>
                <a:lnTo>
                  <a:pt x="182372" y="922045"/>
                </a:lnTo>
                <a:lnTo>
                  <a:pt x="116713" y="845883"/>
                </a:lnTo>
                <a:lnTo>
                  <a:pt x="78486" y="769721"/>
                </a:lnTo>
                <a:lnTo>
                  <a:pt x="65786" y="684034"/>
                </a:lnTo>
                <a:lnTo>
                  <a:pt x="91186" y="569785"/>
                </a:lnTo>
                <a:lnTo>
                  <a:pt x="142113" y="474573"/>
                </a:lnTo>
                <a:lnTo>
                  <a:pt x="245999" y="380949"/>
                </a:lnTo>
                <a:lnTo>
                  <a:pt x="362712" y="295262"/>
                </a:lnTo>
                <a:close/>
              </a:path>
              <a:path w="2193290" h="998220">
                <a:moveTo>
                  <a:pt x="2193036" y="66573"/>
                </a:moveTo>
                <a:lnTo>
                  <a:pt x="2036318" y="38036"/>
                </a:lnTo>
                <a:lnTo>
                  <a:pt x="1881759" y="19024"/>
                </a:lnTo>
                <a:lnTo>
                  <a:pt x="1521841" y="0"/>
                </a:lnTo>
                <a:lnTo>
                  <a:pt x="1212723" y="19024"/>
                </a:lnTo>
                <a:lnTo>
                  <a:pt x="916432" y="57061"/>
                </a:lnTo>
                <a:lnTo>
                  <a:pt x="658114" y="123621"/>
                </a:lnTo>
                <a:lnTo>
                  <a:pt x="425196" y="209219"/>
                </a:lnTo>
                <a:lnTo>
                  <a:pt x="465455" y="237744"/>
                </a:lnTo>
                <a:lnTo>
                  <a:pt x="683514" y="152158"/>
                </a:lnTo>
                <a:lnTo>
                  <a:pt x="941832" y="85585"/>
                </a:lnTo>
                <a:lnTo>
                  <a:pt x="1225550" y="47548"/>
                </a:lnTo>
                <a:lnTo>
                  <a:pt x="1521841" y="28524"/>
                </a:lnTo>
                <a:lnTo>
                  <a:pt x="1689100" y="38036"/>
                </a:lnTo>
                <a:lnTo>
                  <a:pt x="1869059" y="47548"/>
                </a:lnTo>
                <a:lnTo>
                  <a:pt x="2023618" y="66573"/>
                </a:lnTo>
                <a:lnTo>
                  <a:pt x="2178177" y="95097"/>
                </a:lnTo>
                <a:lnTo>
                  <a:pt x="2193036" y="66573"/>
                </a:lnTo>
                <a:close/>
              </a:path>
            </a:pathLst>
          </a:custGeom>
          <a:solidFill>
            <a:srgbClr val="0087E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0" name="bg object 40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6246875" y="5954267"/>
            <a:ext cx="762000" cy="894588"/>
          </a:xfrm>
          <a:prstGeom prst="rect">
            <a:avLst/>
          </a:prstGeom>
        </p:spPr>
      </p:pic>
      <p:pic>
        <p:nvPicPr>
          <p:cNvPr id="41" name="bg object 41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4907282" y="5763767"/>
            <a:ext cx="2281428" cy="675132"/>
          </a:xfrm>
          <a:prstGeom prst="rect">
            <a:avLst/>
          </a:prstGeom>
        </p:spPr>
      </p:pic>
      <p:pic>
        <p:nvPicPr>
          <p:cNvPr id="42" name="bg object 42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6993636" y="6477000"/>
            <a:ext cx="207264" cy="371856"/>
          </a:xfrm>
          <a:prstGeom prst="rect">
            <a:avLst/>
          </a:prstGeom>
        </p:spPr>
      </p:pic>
      <p:sp>
        <p:nvSpPr>
          <p:cNvPr id="43" name="bg object 43"/>
          <p:cNvSpPr/>
          <p:nvPr/>
        </p:nvSpPr>
        <p:spPr>
          <a:xfrm>
            <a:off x="3759707" y="5830824"/>
            <a:ext cx="1018540" cy="1018540"/>
          </a:xfrm>
          <a:custGeom>
            <a:avLst/>
            <a:gdLst/>
            <a:ahLst/>
            <a:cxnLst/>
            <a:rect l="l" t="t" r="r" b="b"/>
            <a:pathLst>
              <a:path w="1018539" h="1018540">
                <a:moveTo>
                  <a:pt x="967232" y="0"/>
                </a:moveTo>
                <a:lnTo>
                  <a:pt x="759841" y="57175"/>
                </a:lnTo>
                <a:lnTo>
                  <a:pt x="579882" y="123875"/>
                </a:lnTo>
                <a:lnTo>
                  <a:pt x="412750" y="200113"/>
                </a:lnTo>
                <a:lnTo>
                  <a:pt x="270891" y="285876"/>
                </a:lnTo>
                <a:lnTo>
                  <a:pt x="154559" y="381165"/>
                </a:lnTo>
                <a:lnTo>
                  <a:pt x="78359" y="484403"/>
                </a:lnTo>
                <a:lnTo>
                  <a:pt x="12700" y="589216"/>
                </a:lnTo>
                <a:lnTo>
                  <a:pt x="0" y="703567"/>
                </a:lnTo>
                <a:lnTo>
                  <a:pt x="12700" y="789330"/>
                </a:lnTo>
                <a:lnTo>
                  <a:pt x="38100" y="865568"/>
                </a:lnTo>
                <a:lnTo>
                  <a:pt x="91059" y="941793"/>
                </a:lnTo>
                <a:lnTo>
                  <a:pt x="154559" y="1018032"/>
                </a:lnTo>
                <a:lnTo>
                  <a:pt x="205359" y="1018032"/>
                </a:lnTo>
                <a:lnTo>
                  <a:pt x="141859" y="941793"/>
                </a:lnTo>
                <a:lnTo>
                  <a:pt x="91059" y="865568"/>
                </a:lnTo>
                <a:lnTo>
                  <a:pt x="50800" y="789330"/>
                </a:lnTo>
                <a:lnTo>
                  <a:pt x="38100" y="703567"/>
                </a:lnTo>
                <a:lnTo>
                  <a:pt x="50800" y="589216"/>
                </a:lnTo>
                <a:lnTo>
                  <a:pt x="116459" y="484403"/>
                </a:lnTo>
                <a:lnTo>
                  <a:pt x="192659" y="390690"/>
                </a:lnTo>
                <a:lnTo>
                  <a:pt x="308991" y="295401"/>
                </a:lnTo>
                <a:lnTo>
                  <a:pt x="450850" y="209638"/>
                </a:lnTo>
                <a:lnTo>
                  <a:pt x="617982" y="133413"/>
                </a:lnTo>
                <a:lnTo>
                  <a:pt x="812673" y="76238"/>
                </a:lnTo>
                <a:lnTo>
                  <a:pt x="1018032" y="19062"/>
                </a:lnTo>
                <a:lnTo>
                  <a:pt x="967232" y="0"/>
                </a:lnTo>
                <a:close/>
              </a:path>
            </a:pathLst>
          </a:custGeom>
          <a:solidFill>
            <a:srgbClr val="0087E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4" name="bg object 44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8889494" y="5401055"/>
            <a:ext cx="2542031" cy="1159764"/>
          </a:xfrm>
          <a:prstGeom prst="rect">
            <a:avLst/>
          </a:prstGeom>
        </p:spPr>
      </p:pic>
      <p:pic>
        <p:nvPicPr>
          <p:cNvPr id="45" name="bg object 45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8737091" y="5343144"/>
            <a:ext cx="1152144" cy="1170432"/>
          </a:xfrm>
          <a:prstGeom prst="rect">
            <a:avLst/>
          </a:prstGeom>
        </p:spPr>
      </p:pic>
      <p:pic>
        <p:nvPicPr>
          <p:cNvPr id="46" name="bg object 46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10143745" y="5334000"/>
            <a:ext cx="1287779" cy="400812"/>
          </a:xfrm>
          <a:prstGeom prst="rect">
            <a:avLst/>
          </a:prstGeom>
        </p:spPr>
      </p:pic>
      <p:pic>
        <p:nvPicPr>
          <p:cNvPr id="47" name="bg object 47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1102340" y="6361180"/>
            <a:ext cx="152400" cy="85343"/>
          </a:xfrm>
          <a:prstGeom prst="rect">
            <a:avLst/>
          </a:prstGeom>
        </p:spPr>
      </p:pic>
      <p:pic>
        <p:nvPicPr>
          <p:cNvPr id="48" name="bg object 48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9535667" y="6466332"/>
            <a:ext cx="1490472" cy="170688"/>
          </a:xfrm>
          <a:prstGeom prst="rect">
            <a:avLst/>
          </a:prstGeom>
        </p:spPr>
      </p:pic>
      <p:pic>
        <p:nvPicPr>
          <p:cNvPr id="49" name="bg object 49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11292843" y="5800344"/>
            <a:ext cx="301751" cy="541020"/>
          </a:xfrm>
          <a:prstGeom prst="rect">
            <a:avLst/>
          </a:prstGeom>
        </p:spPr>
      </p:pic>
      <p:pic>
        <p:nvPicPr>
          <p:cNvPr id="50" name="bg object 50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10712197" y="5753100"/>
            <a:ext cx="175259" cy="143256"/>
          </a:xfrm>
          <a:prstGeom prst="rect">
            <a:avLst/>
          </a:prstGeom>
        </p:spPr>
      </p:pic>
      <p:sp>
        <p:nvSpPr>
          <p:cNvPr id="51" name="bg object 51"/>
          <p:cNvSpPr/>
          <p:nvPr/>
        </p:nvSpPr>
        <p:spPr>
          <a:xfrm>
            <a:off x="9409178" y="5638800"/>
            <a:ext cx="1516380" cy="684530"/>
          </a:xfrm>
          <a:custGeom>
            <a:avLst/>
            <a:gdLst/>
            <a:ahLst/>
            <a:cxnLst/>
            <a:rect l="l" t="t" r="r" b="b"/>
            <a:pathLst>
              <a:path w="1516379" h="684529">
                <a:moveTo>
                  <a:pt x="759205" y="0"/>
                </a:moveTo>
                <a:lnTo>
                  <a:pt x="606932" y="9524"/>
                </a:lnTo>
                <a:lnTo>
                  <a:pt x="467359" y="28574"/>
                </a:lnTo>
                <a:lnTo>
                  <a:pt x="340486" y="57149"/>
                </a:lnTo>
                <a:lnTo>
                  <a:pt x="226313" y="104787"/>
                </a:lnTo>
                <a:lnTo>
                  <a:pt x="126872" y="152412"/>
                </a:lnTo>
                <a:lnTo>
                  <a:pt x="63499" y="209562"/>
                </a:lnTo>
                <a:lnTo>
                  <a:pt x="12699" y="276250"/>
                </a:lnTo>
                <a:lnTo>
                  <a:pt x="0" y="342925"/>
                </a:lnTo>
                <a:lnTo>
                  <a:pt x="12699" y="408025"/>
                </a:lnTo>
                <a:lnTo>
                  <a:pt x="63499" y="474700"/>
                </a:lnTo>
                <a:lnTo>
                  <a:pt x="126872" y="531863"/>
                </a:lnTo>
                <a:lnTo>
                  <a:pt x="226313" y="589013"/>
                </a:lnTo>
                <a:lnTo>
                  <a:pt x="340486" y="627126"/>
                </a:lnTo>
                <a:lnTo>
                  <a:pt x="467359" y="655701"/>
                </a:lnTo>
                <a:lnTo>
                  <a:pt x="606932" y="674751"/>
                </a:lnTo>
                <a:lnTo>
                  <a:pt x="759205" y="684276"/>
                </a:lnTo>
                <a:lnTo>
                  <a:pt x="909446" y="674751"/>
                </a:lnTo>
                <a:lnTo>
                  <a:pt x="1049019" y="655701"/>
                </a:lnTo>
                <a:lnTo>
                  <a:pt x="1188592" y="627126"/>
                </a:lnTo>
                <a:lnTo>
                  <a:pt x="1290065" y="589013"/>
                </a:lnTo>
                <a:lnTo>
                  <a:pt x="1389506" y="531863"/>
                </a:lnTo>
                <a:lnTo>
                  <a:pt x="1452879" y="474700"/>
                </a:lnTo>
                <a:lnTo>
                  <a:pt x="1503679" y="408025"/>
                </a:lnTo>
                <a:lnTo>
                  <a:pt x="1516379" y="342925"/>
                </a:lnTo>
                <a:lnTo>
                  <a:pt x="1516379" y="323875"/>
                </a:lnTo>
                <a:lnTo>
                  <a:pt x="1503679" y="304825"/>
                </a:lnTo>
                <a:lnTo>
                  <a:pt x="1452879" y="314350"/>
                </a:lnTo>
                <a:lnTo>
                  <a:pt x="1465579" y="333400"/>
                </a:lnTo>
                <a:lnTo>
                  <a:pt x="1465579" y="342925"/>
                </a:lnTo>
                <a:lnTo>
                  <a:pt x="1452879" y="408025"/>
                </a:lnTo>
                <a:lnTo>
                  <a:pt x="1414906" y="465175"/>
                </a:lnTo>
                <a:lnTo>
                  <a:pt x="1338706" y="522338"/>
                </a:lnTo>
                <a:lnTo>
                  <a:pt x="1264665" y="569963"/>
                </a:lnTo>
                <a:lnTo>
                  <a:pt x="1150492" y="608063"/>
                </a:lnTo>
                <a:lnTo>
                  <a:pt x="1036319" y="636651"/>
                </a:lnTo>
                <a:lnTo>
                  <a:pt x="896746" y="655701"/>
                </a:lnTo>
                <a:lnTo>
                  <a:pt x="759205" y="665226"/>
                </a:lnTo>
                <a:lnTo>
                  <a:pt x="619632" y="655701"/>
                </a:lnTo>
                <a:lnTo>
                  <a:pt x="480059" y="636651"/>
                </a:lnTo>
                <a:lnTo>
                  <a:pt x="365886" y="608063"/>
                </a:lnTo>
                <a:lnTo>
                  <a:pt x="251713" y="569963"/>
                </a:lnTo>
                <a:lnTo>
                  <a:pt x="177672" y="522338"/>
                </a:lnTo>
                <a:lnTo>
                  <a:pt x="101472" y="465175"/>
                </a:lnTo>
                <a:lnTo>
                  <a:pt x="63499" y="408025"/>
                </a:lnTo>
                <a:lnTo>
                  <a:pt x="50799" y="342925"/>
                </a:lnTo>
                <a:lnTo>
                  <a:pt x="63499" y="276250"/>
                </a:lnTo>
                <a:lnTo>
                  <a:pt x="101472" y="219100"/>
                </a:lnTo>
                <a:lnTo>
                  <a:pt x="177672" y="161937"/>
                </a:lnTo>
                <a:lnTo>
                  <a:pt x="251713" y="114312"/>
                </a:lnTo>
                <a:lnTo>
                  <a:pt x="365886" y="76212"/>
                </a:lnTo>
                <a:lnTo>
                  <a:pt x="480059" y="47624"/>
                </a:lnTo>
                <a:lnTo>
                  <a:pt x="619632" y="28574"/>
                </a:lnTo>
                <a:lnTo>
                  <a:pt x="759205" y="19049"/>
                </a:lnTo>
                <a:lnTo>
                  <a:pt x="884046" y="28574"/>
                </a:lnTo>
                <a:lnTo>
                  <a:pt x="1010919" y="47624"/>
                </a:lnTo>
                <a:lnTo>
                  <a:pt x="1125092" y="76212"/>
                </a:lnTo>
                <a:lnTo>
                  <a:pt x="1226692" y="104787"/>
                </a:lnTo>
                <a:lnTo>
                  <a:pt x="1239265" y="76212"/>
                </a:lnTo>
                <a:lnTo>
                  <a:pt x="1010919" y="19049"/>
                </a:lnTo>
                <a:lnTo>
                  <a:pt x="759205" y="0"/>
                </a:lnTo>
                <a:close/>
              </a:path>
            </a:pathLst>
          </a:custGeom>
          <a:solidFill>
            <a:srgbClr val="0087E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2" name="bg object 52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9204961" y="5571748"/>
            <a:ext cx="1921763" cy="845819"/>
          </a:xfrm>
          <a:prstGeom prst="rect">
            <a:avLst/>
          </a:prstGeom>
        </p:spPr>
      </p:pic>
      <p:pic>
        <p:nvPicPr>
          <p:cNvPr id="53" name="bg object 53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9660638" y="5544315"/>
            <a:ext cx="772668" cy="103631"/>
          </a:xfrm>
          <a:prstGeom prst="rect">
            <a:avLst/>
          </a:prstGeom>
        </p:spPr>
      </p:pic>
      <p:pic>
        <p:nvPicPr>
          <p:cNvPr id="54" name="bg object 54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9447277" y="5647944"/>
            <a:ext cx="138683" cy="76200"/>
          </a:xfrm>
          <a:prstGeom prst="rect">
            <a:avLst/>
          </a:prstGeom>
        </p:spPr>
      </p:pic>
      <p:pic>
        <p:nvPicPr>
          <p:cNvPr id="55" name="bg object 55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9622537" y="5727191"/>
            <a:ext cx="1095755" cy="507492"/>
          </a:xfrm>
          <a:prstGeom prst="rect">
            <a:avLst/>
          </a:prstGeom>
        </p:spPr>
      </p:pic>
      <p:pic>
        <p:nvPicPr>
          <p:cNvPr id="56" name="bg object 56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9689594" y="5762244"/>
            <a:ext cx="944879" cy="431292"/>
          </a:xfrm>
          <a:prstGeom prst="rect">
            <a:avLst/>
          </a:prstGeom>
        </p:spPr>
      </p:pic>
      <p:pic>
        <p:nvPicPr>
          <p:cNvPr id="57" name="bg object 57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9758172" y="5794251"/>
            <a:ext cx="816864" cy="370331"/>
          </a:xfrm>
          <a:prstGeom prst="rect">
            <a:avLst/>
          </a:prstGeom>
        </p:spPr>
      </p:pic>
      <p:pic>
        <p:nvPicPr>
          <p:cNvPr id="58" name="bg object 58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9851139" y="5838448"/>
            <a:ext cx="630935" cy="281939"/>
          </a:xfrm>
          <a:prstGeom prst="rect">
            <a:avLst/>
          </a:prstGeom>
        </p:spPr>
      </p:pic>
      <p:pic>
        <p:nvPicPr>
          <p:cNvPr id="59" name="bg object 59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9927336" y="5870447"/>
            <a:ext cx="469392" cy="220980"/>
          </a:xfrm>
          <a:prstGeom prst="rect">
            <a:avLst/>
          </a:prstGeom>
        </p:spPr>
      </p:pic>
      <p:pic>
        <p:nvPicPr>
          <p:cNvPr id="60" name="bg object 60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10029443" y="5917696"/>
            <a:ext cx="266700" cy="129539"/>
          </a:xfrm>
          <a:prstGeom prst="rect">
            <a:avLst/>
          </a:prstGeom>
        </p:spPr>
      </p:pic>
      <p:pic>
        <p:nvPicPr>
          <p:cNvPr id="61" name="bg object 61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11175494" y="5058155"/>
            <a:ext cx="810767" cy="152400"/>
          </a:xfrm>
          <a:prstGeom prst="rect">
            <a:avLst/>
          </a:prstGeom>
        </p:spPr>
      </p:pic>
      <p:pic>
        <p:nvPicPr>
          <p:cNvPr id="62" name="bg object 62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11250167" y="4800604"/>
            <a:ext cx="545592" cy="85343"/>
          </a:xfrm>
          <a:prstGeom prst="rect">
            <a:avLst/>
          </a:prstGeom>
        </p:spPr>
      </p:pic>
      <p:pic>
        <p:nvPicPr>
          <p:cNvPr id="63" name="bg object 63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11948160" y="4867659"/>
            <a:ext cx="128016" cy="246887"/>
          </a:xfrm>
          <a:prstGeom prst="rect">
            <a:avLst/>
          </a:prstGeom>
        </p:spPr>
      </p:pic>
      <p:pic>
        <p:nvPicPr>
          <p:cNvPr id="64" name="bg object 64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11376661" y="5152644"/>
            <a:ext cx="406907" cy="28956"/>
          </a:xfrm>
          <a:prstGeom prst="rect">
            <a:avLst/>
          </a:prstGeom>
        </p:spPr>
      </p:pic>
      <p:pic>
        <p:nvPicPr>
          <p:cNvPr id="65" name="bg object 65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11227309" y="4829555"/>
            <a:ext cx="339851" cy="295656"/>
          </a:xfrm>
          <a:prstGeom prst="rect">
            <a:avLst/>
          </a:prstGeom>
        </p:spPr>
      </p:pic>
      <p:pic>
        <p:nvPicPr>
          <p:cNvPr id="66" name="bg object 66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11618976" y="4829555"/>
            <a:ext cx="393192" cy="333756"/>
          </a:xfrm>
          <a:prstGeom prst="rect">
            <a:avLst/>
          </a:prstGeom>
        </p:spPr>
      </p:pic>
      <p:pic>
        <p:nvPicPr>
          <p:cNvPr id="67" name="bg object 67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11314178" y="4853940"/>
            <a:ext cx="632460" cy="295656"/>
          </a:xfrm>
          <a:prstGeom prst="rect">
            <a:avLst/>
          </a:prstGeom>
        </p:spPr>
      </p:pic>
      <p:pic>
        <p:nvPicPr>
          <p:cNvPr id="68" name="bg object 68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11390377" y="4898140"/>
            <a:ext cx="480059" cy="208787"/>
          </a:xfrm>
          <a:prstGeom prst="rect">
            <a:avLst/>
          </a:prstGeom>
        </p:spPr>
      </p:pic>
      <p:pic>
        <p:nvPicPr>
          <p:cNvPr id="69" name="bg object 69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11436095" y="4919472"/>
            <a:ext cx="385572" cy="161544"/>
          </a:xfrm>
          <a:prstGeom prst="rect">
            <a:avLst/>
          </a:prstGeom>
        </p:spPr>
      </p:pic>
      <p:pic>
        <p:nvPicPr>
          <p:cNvPr id="70" name="bg object 70"/>
          <p:cNvPicPr/>
          <p:nvPr/>
        </p:nvPicPr>
        <p:blipFill>
          <a:blip r:embed="rId57" cstate="print"/>
          <a:stretch>
            <a:fillRect/>
          </a:stretch>
        </p:blipFill>
        <p:spPr>
          <a:xfrm>
            <a:off x="11495534" y="4936240"/>
            <a:ext cx="265175" cy="129539"/>
          </a:xfrm>
          <a:prstGeom prst="rect">
            <a:avLst/>
          </a:prstGeom>
        </p:spPr>
      </p:pic>
      <p:pic>
        <p:nvPicPr>
          <p:cNvPr id="71" name="bg object 71"/>
          <p:cNvPicPr/>
          <p:nvPr/>
        </p:nvPicPr>
        <p:blipFill>
          <a:blip r:embed="rId58" cstate="print"/>
          <a:stretch>
            <a:fillRect/>
          </a:stretch>
        </p:blipFill>
        <p:spPr>
          <a:xfrm>
            <a:off x="11553443" y="4960623"/>
            <a:ext cx="153924" cy="7467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5175" y="484758"/>
            <a:ext cx="11804015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rgbClr val="CCEBF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88340" y="1878280"/>
            <a:ext cx="515112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DADAD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3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3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3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189">
        <a:defRPr>
          <a:latin typeface="+mn-lt"/>
          <a:ea typeface="+mn-ea"/>
          <a:cs typeface="+mn-cs"/>
        </a:defRPr>
      </a:lvl2pPr>
      <a:lvl3pPr marL="914377">
        <a:defRPr>
          <a:latin typeface="+mn-lt"/>
          <a:ea typeface="+mn-ea"/>
          <a:cs typeface="+mn-cs"/>
        </a:defRPr>
      </a:lvl3pPr>
      <a:lvl4pPr marL="1371566">
        <a:defRPr>
          <a:latin typeface="+mn-lt"/>
          <a:ea typeface="+mn-ea"/>
          <a:cs typeface="+mn-cs"/>
        </a:defRPr>
      </a:lvl4pPr>
      <a:lvl5pPr marL="1828754">
        <a:defRPr>
          <a:latin typeface="+mn-lt"/>
          <a:ea typeface="+mn-ea"/>
          <a:cs typeface="+mn-cs"/>
        </a:defRPr>
      </a:lvl5pPr>
      <a:lvl6pPr marL="2285943">
        <a:defRPr>
          <a:latin typeface="+mn-lt"/>
          <a:ea typeface="+mn-ea"/>
          <a:cs typeface="+mn-cs"/>
        </a:defRPr>
      </a:lvl6pPr>
      <a:lvl7pPr marL="2743131">
        <a:defRPr>
          <a:latin typeface="+mn-lt"/>
          <a:ea typeface="+mn-ea"/>
          <a:cs typeface="+mn-cs"/>
        </a:defRPr>
      </a:lvl7pPr>
      <a:lvl8pPr marL="3200320">
        <a:defRPr>
          <a:latin typeface="+mn-lt"/>
          <a:ea typeface="+mn-ea"/>
          <a:cs typeface="+mn-cs"/>
        </a:defRPr>
      </a:lvl8pPr>
      <a:lvl9pPr marL="365750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189">
        <a:defRPr>
          <a:latin typeface="+mn-lt"/>
          <a:ea typeface="+mn-ea"/>
          <a:cs typeface="+mn-cs"/>
        </a:defRPr>
      </a:lvl2pPr>
      <a:lvl3pPr marL="914377">
        <a:defRPr>
          <a:latin typeface="+mn-lt"/>
          <a:ea typeface="+mn-ea"/>
          <a:cs typeface="+mn-cs"/>
        </a:defRPr>
      </a:lvl3pPr>
      <a:lvl4pPr marL="1371566">
        <a:defRPr>
          <a:latin typeface="+mn-lt"/>
          <a:ea typeface="+mn-ea"/>
          <a:cs typeface="+mn-cs"/>
        </a:defRPr>
      </a:lvl4pPr>
      <a:lvl5pPr marL="1828754">
        <a:defRPr>
          <a:latin typeface="+mn-lt"/>
          <a:ea typeface="+mn-ea"/>
          <a:cs typeface="+mn-cs"/>
        </a:defRPr>
      </a:lvl5pPr>
      <a:lvl6pPr marL="2285943">
        <a:defRPr>
          <a:latin typeface="+mn-lt"/>
          <a:ea typeface="+mn-ea"/>
          <a:cs typeface="+mn-cs"/>
        </a:defRPr>
      </a:lvl6pPr>
      <a:lvl7pPr marL="2743131">
        <a:defRPr>
          <a:latin typeface="+mn-lt"/>
          <a:ea typeface="+mn-ea"/>
          <a:cs typeface="+mn-cs"/>
        </a:defRPr>
      </a:lvl7pPr>
      <a:lvl8pPr marL="3200320">
        <a:defRPr>
          <a:latin typeface="+mn-lt"/>
          <a:ea typeface="+mn-ea"/>
          <a:cs typeface="+mn-cs"/>
        </a:defRPr>
      </a:lvl8pPr>
      <a:lvl9pPr marL="3657509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36.png"/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12" Type="http://schemas.openxmlformats.org/officeDocument/2006/relationships/image" Target="../media/image135.png"/><Relationship Id="rId2" Type="http://schemas.openxmlformats.org/officeDocument/2006/relationships/image" Target="../media/image125.png"/><Relationship Id="rId16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11" Type="http://schemas.openxmlformats.org/officeDocument/2006/relationships/image" Target="../media/image134.png"/><Relationship Id="rId5" Type="http://schemas.openxmlformats.org/officeDocument/2006/relationships/image" Target="../media/image128.png"/><Relationship Id="rId15" Type="http://schemas.openxmlformats.org/officeDocument/2006/relationships/image" Target="../media/image138.png"/><Relationship Id="rId10" Type="http://schemas.openxmlformats.org/officeDocument/2006/relationships/image" Target="../media/image133.png"/><Relationship Id="rId4" Type="http://schemas.openxmlformats.org/officeDocument/2006/relationships/image" Target="../media/image127.png"/><Relationship Id="rId9" Type="http://schemas.openxmlformats.org/officeDocument/2006/relationships/image" Target="../media/image132.png"/><Relationship Id="rId14" Type="http://schemas.openxmlformats.org/officeDocument/2006/relationships/image" Target="../media/image1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rcan.gc.ca/home" TargetMode="External"/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rcan.gc.ca/home" TargetMode="External"/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rcan.gc.ca/home" TargetMode="External"/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18" Type="http://schemas.openxmlformats.org/officeDocument/2006/relationships/image" Target="../media/image8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17" Type="http://schemas.openxmlformats.org/officeDocument/2006/relationships/image" Target="../media/image80.png"/><Relationship Id="rId2" Type="http://schemas.openxmlformats.org/officeDocument/2006/relationships/image" Target="../media/image65.png"/><Relationship Id="rId16" Type="http://schemas.openxmlformats.org/officeDocument/2006/relationships/image" Target="../media/image79.png"/><Relationship Id="rId20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5" Type="http://schemas.openxmlformats.org/officeDocument/2006/relationships/image" Target="../media/image78.png"/><Relationship Id="rId10" Type="http://schemas.openxmlformats.org/officeDocument/2006/relationships/image" Target="../media/image73.png"/><Relationship Id="rId19" Type="http://schemas.openxmlformats.org/officeDocument/2006/relationships/image" Target="../media/image82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13" Type="http://schemas.openxmlformats.org/officeDocument/2006/relationships/image" Target="../media/image170.png"/><Relationship Id="rId3" Type="http://schemas.openxmlformats.org/officeDocument/2006/relationships/image" Target="../media/image160.png"/><Relationship Id="rId7" Type="http://schemas.openxmlformats.org/officeDocument/2006/relationships/image" Target="../media/image164.png"/><Relationship Id="rId12" Type="http://schemas.openxmlformats.org/officeDocument/2006/relationships/image" Target="../media/image169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png"/><Relationship Id="rId11" Type="http://schemas.openxmlformats.org/officeDocument/2006/relationships/image" Target="../media/image168.png"/><Relationship Id="rId5" Type="http://schemas.openxmlformats.org/officeDocument/2006/relationships/image" Target="../media/image162.png"/><Relationship Id="rId10" Type="http://schemas.openxmlformats.org/officeDocument/2006/relationships/image" Target="../media/image167.png"/><Relationship Id="rId4" Type="http://schemas.openxmlformats.org/officeDocument/2006/relationships/image" Target="../media/image161.png"/><Relationship Id="rId9" Type="http://schemas.openxmlformats.org/officeDocument/2006/relationships/image" Target="../media/image166.png"/><Relationship Id="rId14" Type="http://schemas.openxmlformats.org/officeDocument/2006/relationships/image" Target="../media/image171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13" Type="http://schemas.openxmlformats.org/officeDocument/2006/relationships/image" Target="../media/image183.png"/><Relationship Id="rId3" Type="http://schemas.openxmlformats.org/officeDocument/2006/relationships/image" Target="../media/image173.png"/><Relationship Id="rId7" Type="http://schemas.openxmlformats.org/officeDocument/2006/relationships/image" Target="../media/image177.png"/><Relationship Id="rId12" Type="http://schemas.openxmlformats.org/officeDocument/2006/relationships/image" Target="../media/image182.png"/><Relationship Id="rId17" Type="http://schemas.openxmlformats.org/officeDocument/2006/relationships/image" Target="../media/image187.jpg"/><Relationship Id="rId2" Type="http://schemas.openxmlformats.org/officeDocument/2006/relationships/image" Target="../media/image172.png"/><Relationship Id="rId16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11" Type="http://schemas.openxmlformats.org/officeDocument/2006/relationships/image" Target="../media/image181.png"/><Relationship Id="rId5" Type="http://schemas.openxmlformats.org/officeDocument/2006/relationships/image" Target="../media/image175.png"/><Relationship Id="rId15" Type="http://schemas.openxmlformats.org/officeDocument/2006/relationships/image" Target="../media/image185.png"/><Relationship Id="rId10" Type="http://schemas.openxmlformats.org/officeDocument/2006/relationships/image" Target="../media/image180.png"/><Relationship Id="rId4" Type="http://schemas.openxmlformats.org/officeDocument/2006/relationships/image" Target="../media/image174.png"/><Relationship Id="rId9" Type="http://schemas.openxmlformats.org/officeDocument/2006/relationships/image" Target="../media/image179.png"/><Relationship Id="rId14" Type="http://schemas.openxmlformats.org/officeDocument/2006/relationships/image" Target="../media/image18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13" Type="http://schemas.openxmlformats.org/officeDocument/2006/relationships/image" Target="../media/image200.png"/><Relationship Id="rId3" Type="http://schemas.openxmlformats.org/officeDocument/2006/relationships/image" Target="../media/image190.png"/><Relationship Id="rId7" Type="http://schemas.openxmlformats.org/officeDocument/2006/relationships/image" Target="../media/image194.png"/><Relationship Id="rId12" Type="http://schemas.openxmlformats.org/officeDocument/2006/relationships/image" Target="../media/image199.png"/><Relationship Id="rId2" Type="http://schemas.openxmlformats.org/officeDocument/2006/relationships/image" Target="../media/image189.png"/><Relationship Id="rId16" Type="http://schemas.microsoft.com/office/2007/relationships/hdphoto" Target="../media/hdphoto3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3.png"/><Relationship Id="rId11" Type="http://schemas.openxmlformats.org/officeDocument/2006/relationships/image" Target="../media/image198.png"/><Relationship Id="rId5" Type="http://schemas.openxmlformats.org/officeDocument/2006/relationships/image" Target="../media/image192.png"/><Relationship Id="rId15" Type="http://schemas.openxmlformats.org/officeDocument/2006/relationships/image" Target="../media/image202.png"/><Relationship Id="rId10" Type="http://schemas.openxmlformats.org/officeDocument/2006/relationships/image" Target="../media/image197.png"/><Relationship Id="rId4" Type="http://schemas.openxmlformats.org/officeDocument/2006/relationships/image" Target="../media/image191.png"/><Relationship Id="rId9" Type="http://schemas.openxmlformats.org/officeDocument/2006/relationships/image" Target="../media/image196.png"/><Relationship Id="rId14" Type="http://schemas.openxmlformats.org/officeDocument/2006/relationships/image" Target="../media/image20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3" Type="http://schemas.openxmlformats.org/officeDocument/2006/relationships/image" Target="../media/image203.png"/><Relationship Id="rId7" Type="http://schemas.openxmlformats.org/officeDocument/2006/relationships/image" Target="../media/image207.png"/><Relationship Id="rId12" Type="http://schemas.openxmlformats.org/officeDocument/2006/relationships/image" Target="../media/image212.jp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6.png"/><Relationship Id="rId11" Type="http://schemas.openxmlformats.org/officeDocument/2006/relationships/image" Target="../media/image211.png"/><Relationship Id="rId5" Type="http://schemas.openxmlformats.org/officeDocument/2006/relationships/image" Target="../media/image205.png"/><Relationship Id="rId10" Type="http://schemas.openxmlformats.org/officeDocument/2006/relationships/image" Target="../media/image210.png"/><Relationship Id="rId4" Type="http://schemas.openxmlformats.org/officeDocument/2006/relationships/image" Target="../media/image204.png"/><Relationship Id="rId9" Type="http://schemas.openxmlformats.org/officeDocument/2006/relationships/image" Target="../media/image20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g"/><Relationship Id="rId2" Type="http://schemas.openxmlformats.org/officeDocument/2006/relationships/image" Target="../media/image21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image" Target="../media/image21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1.png"/><Relationship Id="rId4" Type="http://schemas.openxmlformats.org/officeDocument/2006/relationships/image" Target="../media/image220.png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50" Type="http://schemas.openxmlformats.org/officeDocument/2006/relationships/image" Target="../media/image49.png"/><Relationship Id="rId55" Type="http://schemas.openxmlformats.org/officeDocument/2006/relationships/image" Target="../media/image219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9" Type="http://schemas.openxmlformats.org/officeDocument/2006/relationships/image" Target="../media/image28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3" Type="http://schemas.openxmlformats.org/officeDocument/2006/relationships/image" Target="../media/image52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52" Type="http://schemas.openxmlformats.org/officeDocument/2006/relationships/image" Target="../media/image51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Relationship Id="rId56" Type="http://schemas.openxmlformats.org/officeDocument/2006/relationships/image" Target="../media/image223.jpg"/><Relationship Id="rId8" Type="http://schemas.openxmlformats.org/officeDocument/2006/relationships/image" Target="../media/image7.png"/><Relationship Id="rId51" Type="http://schemas.openxmlformats.org/officeDocument/2006/relationships/image" Target="../media/image50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Relationship Id="rId54" Type="http://schemas.openxmlformats.org/officeDocument/2006/relationships/image" Target="../media/image22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49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daillinois.org/cdm/ref/collection/edi/id/76455" TargetMode="External"/><Relationship Id="rId2" Type="http://schemas.openxmlformats.org/officeDocument/2006/relationships/hyperlink" Target="http://www.isgs.illinois.edu/sites/isgs/files/maps/county-maps/kane_sg_map.pdf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13" Type="http://schemas.openxmlformats.org/officeDocument/2006/relationships/image" Target="../media/image235.png"/><Relationship Id="rId18" Type="http://schemas.openxmlformats.org/officeDocument/2006/relationships/image" Target="../media/image240.png"/><Relationship Id="rId3" Type="http://schemas.openxmlformats.org/officeDocument/2006/relationships/image" Target="../media/image225.png"/><Relationship Id="rId21" Type="http://schemas.openxmlformats.org/officeDocument/2006/relationships/image" Target="../media/image243.jpg"/><Relationship Id="rId7" Type="http://schemas.openxmlformats.org/officeDocument/2006/relationships/image" Target="../media/image229.png"/><Relationship Id="rId12" Type="http://schemas.openxmlformats.org/officeDocument/2006/relationships/image" Target="../media/image234.png"/><Relationship Id="rId17" Type="http://schemas.openxmlformats.org/officeDocument/2006/relationships/image" Target="../media/image239.png"/><Relationship Id="rId2" Type="http://schemas.openxmlformats.org/officeDocument/2006/relationships/image" Target="../media/image224.png"/><Relationship Id="rId16" Type="http://schemas.openxmlformats.org/officeDocument/2006/relationships/image" Target="../media/image238.png"/><Relationship Id="rId20" Type="http://schemas.openxmlformats.org/officeDocument/2006/relationships/image" Target="../media/image2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8.png"/><Relationship Id="rId11" Type="http://schemas.openxmlformats.org/officeDocument/2006/relationships/image" Target="../media/image233.png"/><Relationship Id="rId5" Type="http://schemas.openxmlformats.org/officeDocument/2006/relationships/image" Target="../media/image227.png"/><Relationship Id="rId15" Type="http://schemas.openxmlformats.org/officeDocument/2006/relationships/image" Target="../media/image237.png"/><Relationship Id="rId10" Type="http://schemas.openxmlformats.org/officeDocument/2006/relationships/image" Target="../media/image232.png"/><Relationship Id="rId19" Type="http://schemas.openxmlformats.org/officeDocument/2006/relationships/image" Target="../media/image241.png"/><Relationship Id="rId4" Type="http://schemas.openxmlformats.org/officeDocument/2006/relationships/image" Target="../media/image226.png"/><Relationship Id="rId9" Type="http://schemas.openxmlformats.org/officeDocument/2006/relationships/image" Target="../media/image231.png"/><Relationship Id="rId14" Type="http://schemas.openxmlformats.org/officeDocument/2006/relationships/image" Target="../media/image23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13" Type="http://schemas.openxmlformats.org/officeDocument/2006/relationships/image" Target="../media/image255.png"/><Relationship Id="rId18" Type="http://schemas.openxmlformats.org/officeDocument/2006/relationships/image" Target="../media/image260.png"/><Relationship Id="rId3" Type="http://schemas.openxmlformats.org/officeDocument/2006/relationships/image" Target="../media/image245.png"/><Relationship Id="rId7" Type="http://schemas.openxmlformats.org/officeDocument/2006/relationships/image" Target="../media/image249.png"/><Relationship Id="rId12" Type="http://schemas.openxmlformats.org/officeDocument/2006/relationships/image" Target="../media/image254.png"/><Relationship Id="rId17" Type="http://schemas.openxmlformats.org/officeDocument/2006/relationships/image" Target="../media/image259.png"/><Relationship Id="rId2" Type="http://schemas.openxmlformats.org/officeDocument/2006/relationships/image" Target="../media/image244.png"/><Relationship Id="rId16" Type="http://schemas.openxmlformats.org/officeDocument/2006/relationships/image" Target="../media/image2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8.png"/><Relationship Id="rId11" Type="http://schemas.openxmlformats.org/officeDocument/2006/relationships/image" Target="../media/image253.png"/><Relationship Id="rId5" Type="http://schemas.openxmlformats.org/officeDocument/2006/relationships/image" Target="../media/image247.png"/><Relationship Id="rId15" Type="http://schemas.openxmlformats.org/officeDocument/2006/relationships/image" Target="../media/image257.png"/><Relationship Id="rId10" Type="http://schemas.openxmlformats.org/officeDocument/2006/relationships/image" Target="../media/image252.png"/><Relationship Id="rId4" Type="http://schemas.openxmlformats.org/officeDocument/2006/relationships/image" Target="../media/image246.jpg"/><Relationship Id="rId9" Type="http://schemas.openxmlformats.org/officeDocument/2006/relationships/image" Target="../media/image251.png"/><Relationship Id="rId14" Type="http://schemas.openxmlformats.org/officeDocument/2006/relationships/image" Target="../media/image256.png"/></Relationships>
</file>

<file path=ppt/slides/_rels/slide3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50" Type="http://schemas.openxmlformats.org/officeDocument/2006/relationships/image" Target="../media/image49.png"/><Relationship Id="rId55" Type="http://schemas.openxmlformats.org/officeDocument/2006/relationships/image" Target="../media/image262.jp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9" Type="http://schemas.openxmlformats.org/officeDocument/2006/relationships/image" Target="../media/image28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3" Type="http://schemas.openxmlformats.org/officeDocument/2006/relationships/image" Target="../media/image52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52" Type="http://schemas.openxmlformats.org/officeDocument/2006/relationships/image" Target="../media/image51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Relationship Id="rId8" Type="http://schemas.openxmlformats.org/officeDocument/2006/relationships/image" Target="../media/image7.png"/><Relationship Id="rId51" Type="http://schemas.openxmlformats.org/officeDocument/2006/relationships/image" Target="../media/image50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Relationship Id="rId54" Type="http://schemas.openxmlformats.org/officeDocument/2006/relationships/image" Target="../media/image26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49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9.png"/><Relationship Id="rId3" Type="http://schemas.openxmlformats.org/officeDocument/2006/relationships/image" Target="../media/image264.png"/><Relationship Id="rId7" Type="http://schemas.openxmlformats.org/officeDocument/2006/relationships/image" Target="../media/image268.png"/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7.png"/><Relationship Id="rId11" Type="http://schemas.openxmlformats.org/officeDocument/2006/relationships/image" Target="../media/image272.png"/><Relationship Id="rId5" Type="http://schemas.openxmlformats.org/officeDocument/2006/relationships/image" Target="../media/image266.jpg"/><Relationship Id="rId10" Type="http://schemas.openxmlformats.org/officeDocument/2006/relationships/image" Target="../media/image271.png"/><Relationship Id="rId4" Type="http://schemas.openxmlformats.org/officeDocument/2006/relationships/image" Target="../media/image265.png"/><Relationship Id="rId9" Type="http://schemas.openxmlformats.org/officeDocument/2006/relationships/image" Target="../media/image27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7.png"/><Relationship Id="rId5" Type="http://schemas.openxmlformats.org/officeDocument/2006/relationships/image" Target="../media/image276.jpg"/><Relationship Id="rId4" Type="http://schemas.openxmlformats.org/officeDocument/2006/relationships/image" Target="../media/image275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jpg"/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50" Type="http://schemas.openxmlformats.org/officeDocument/2006/relationships/image" Target="../media/image49.png"/><Relationship Id="rId55" Type="http://schemas.openxmlformats.org/officeDocument/2006/relationships/image" Target="../media/image281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9" Type="http://schemas.openxmlformats.org/officeDocument/2006/relationships/image" Target="../media/image28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3" Type="http://schemas.openxmlformats.org/officeDocument/2006/relationships/image" Target="../media/image52.png"/><Relationship Id="rId58" Type="http://schemas.openxmlformats.org/officeDocument/2006/relationships/image" Target="../media/image284.png"/><Relationship Id="rId5" Type="http://schemas.openxmlformats.org/officeDocument/2006/relationships/image" Target="../media/image4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Relationship Id="rId56" Type="http://schemas.openxmlformats.org/officeDocument/2006/relationships/image" Target="../media/image282.png"/><Relationship Id="rId8" Type="http://schemas.openxmlformats.org/officeDocument/2006/relationships/image" Target="../media/image7.png"/><Relationship Id="rId51" Type="http://schemas.openxmlformats.org/officeDocument/2006/relationships/image" Target="../media/image50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59" Type="http://schemas.openxmlformats.org/officeDocument/2006/relationships/image" Target="../media/image285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Relationship Id="rId54" Type="http://schemas.openxmlformats.org/officeDocument/2006/relationships/image" Target="../media/image28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49" Type="http://schemas.openxmlformats.org/officeDocument/2006/relationships/image" Target="../media/image48.png"/><Relationship Id="rId57" Type="http://schemas.openxmlformats.org/officeDocument/2006/relationships/image" Target="../media/image283.png"/><Relationship Id="rId10" Type="http://schemas.openxmlformats.org/officeDocument/2006/relationships/image" Target="../media/image9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52" Type="http://schemas.openxmlformats.org/officeDocument/2006/relationships/image" Target="../media/image51.png"/><Relationship Id="rId60" Type="http://schemas.openxmlformats.org/officeDocument/2006/relationships/image" Target="../media/image286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3.png"/><Relationship Id="rId13" Type="http://schemas.openxmlformats.org/officeDocument/2006/relationships/image" Target="../media/image298.png"/><Relationship Id="rId18" Type="http://schemas.openxmlformats.org/officeDocument/2006/relationships/image" Target="../media/image303.png"/><Relationship Id="rId26" Type="http://schemas.openxmlformats.org/officeDocument/2006/relationships/image" Target="../media/image311.png"/><Relationship Id="rId3" Type="http://schemas.openxmlformats.org/officeDocument/2006/relationships/image" Target="../media/image288.png"/><Relationship Id="rId21" Type="http://schemas.openxmlformats.org/officeDocument/2006/relationships/image" Target="../media/image306.png"/><Relationship Id="rId7" Type="http://schemas.openxmlformats.org/officeDocument/2006/relationships/image" Target="../media/image292.png"/><Relationship Id="rId12" Type="http://schemas.openxmlformats.org/officeDocument/2006/relationships/image" Target="../media/image297.png"/><Relationship Id="rId17" Type="http://schemas.openxmlformats.org/officeDocument/2006/relationships/image" Target="../media/image302.png"/><Relationship Id="rId25" Type="http://schemas.openxmlformats.org/officeDocument/2006/relationships/image" Target="../media/image310.png"/><Relationship Id="rId2" Type="http://schemas.openxmlformats.org/officeDocument/2006/relationships/image" Target="../media/image287.png"/><Relationship Id="rId16" Type="http://schemas.openxmlformats.org/officeDocument/2006/relationships/image" Target="../media/image301.png"/><Relationship Id="rId20" Type="http://schemas.openxmlformats.org/officeDocument/2006/relationships/image" Target="../media/image305.png"/><Relationship Id="rId29" Type="http://schemas.openxmlformats.org/officeDocument/2006/relationships/image" Target="../media/image9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1.png"/><Relationship Id="rId11" Type="http://schemas.openxmlformats.org/officeDocument/2006/relationships/image" Target="../media/image296.png"/><Relationship Id="rId24" Type="http://schemas.openxmlformats.org/officeDocument/2006/relationships/image" Target="../media/image309.png"/><Relationship Id="rId5" Type="http://schemas.openxmlformats.org/officeDocument/2006/relationships/image" Target="../media/image290.png"/><Relationship Id="rId15" Type="http://schemas.openxmlformats.org/officeDocument/2006/relationships/image" Target="../media/image300.png"/><Relationship Id="rId23" Type="http://schemas.openxmlformats.org/officeDocument/2006/relationships/image" Target="../media/image308.png"/><Relationship Id="rId28" Type="http://schemas.openxmlformats.org/officeDocument/2006/relationships/image" Target="../media/image313.png"/><Relationship Id="rId10" Type="http://schemas.openxmlformats.org/officeDocument/2006/relationships/image" Target="../media/image295.png"/><Relationship Id="rId19" Type="http://schemas.openxmlformats.org/officeDocument/2006/relationships/image" Target="../media/image304.png"/><Relationship Id="rId4" Type="http://schemas.openxmlformats.org/officeDocument/2006/relationships/image" Target="../media/image289.png"/><Relationship Id="rId9" Type="http://schemas.openxmlformats.org/officeDocument/2006/relationships/image" Target="../media/image294.png"/><Relationship Id="rId14" Type="http://schemas.openxmlformats.org/officeDocument/2006/relationships/image" Target="../media/image299.png"/><Relationship Id="rId22" Type="http://schemas.openxmlformats.org/officeDocument/2006/relationships/image" Target="../media/image307.png"/><Relationship Id="rId27" Type="http://schemas.openxmlformats.org/officeDocument/2006/relationships/image" Target="../media/image31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png"/><Relationship Id="rId7" Type="http://schemas.openxmlformats.org/officeDocument/2006/relationships/image" Target="../media/image319.png"/><Relationship Id="rId2" Type="http://schemas.openxmlformats.org/officeDocument/2006/relationships/image" Target="../media/image3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8.png"/><Relationship Id="rId5" Type="http://schemas.openxmlformats.org/officeDocument/2006/relationships/image" Target="../media/image317.png"/><Relationship Id="rId4" Type="http://schemas.openxmlformats.org/officeDocument/2006/relationships/image" Target="../media/image31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3.png"/><Relationship Id="rId4" Type="http://schemas.openxmlformats.org/officeDocument/2006/relationships/image" Target="../media/image32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png"/><Relationship Id="rId2" Type="http://schemas.openxmlformats.org/officeDocument/2006/relationships/hyperlink" Target="http://nsidc.org/cryosphere/glaciers/gallery/grooves.html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9" Type="http://schemas.openxmlformats.org/officeDocument/2006/relationships/image" Target="../media/image36.png"/><Relationship Id="rId21" Type="http://schemas.openxmlformats.org/officeDocument/2006/relationships/image" Target="../media/image18.png"/><Relationship Id="rId34" Type="http://schemas.openxmlformats.org/officeDocument/2006/relationships/image" Target="../media/image31.png"/><Relationship Id="rId42" Type="http://schemas.openxmlformats.org/officeDocument/2006/relationships/image" Target="../media/image39.png"/><Relationship Id="rId47" Type="http://schemas.openxmlformats.org/officeDocument/2006/relationships/image" Target="../media/image44.png"/><Relationship Id="rId50" Type="http://schemas.openxmlformats.org/officeDocument/2006/relationships/image" Target="../media/image47.png"/><Relationship Id="rId55" Type="http://schemas.openxmlformats.org/officeDocument/2006/relationships/image" Target="../media/image52.png"/><Relationship Id="rId63" Type="http://schemas.openxmlformats.org/officeDocument/2006/relationships/image" Target="../media/image332.jpg"/><Relationship Id="rId7" Type="http://schemas.openxmlformats.org/officeDocument/2006/relationships/image" Target="../media/image4.png"/><Relationship Id="rId2" Type="http://schemas.openxmlformats.org/officeDocument/2006/relationships/hyperlink" Target="mailto:schuchpaul@co.kane.il.us" TargetMode="External"/><Relationship Id="rId16" Type="http://schemas.openxmlformats.org/officeDocument/2006/relationships/image" Target="../media/image13.png"/><Relationship Id="rId29" Type="http://schemas.openxmlformats.org/officeDocument/2006/relationships/image" Target="../media/image26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32" Type="http://schemas.openxmlformats.org/officeDocument/2006/relationships/image" Target="../media/image29.png"/><Relationship Id="rId37" Type="http://schemas.openxmlformats.org/officeDocument/2006/relationships/image" Target="../media/image34.png"/><Relationship Id="rId40" Type="http://schemas.openxmlformats.org/officeDocument/2006/relationships/image" Target="../media/image37.png"/><Relationship Id="rId45" Type="http://schemas.openxmlformats.org/officeDocument/2006/relationships/image" Target="../media/image42.png"/><Relationship Id="rId53" Type="http://schemas.openxmlformats.org/officeDocument/2006/relationships/image" Target="../media/image50.png"/><Relationship Id="rId58" Type="http://schemas.openxmlformats.org/officeDocument/2006/relationships/image" Target="../media/image327.png"/><Relationship Id="rId5" Type="http://schemas.openxmlformats.org/officeDocument/2006/relationships/image" Target="../media/image2.png"/><Relationship Id="rId61" Type="http://schemas.openxmlformats.org/officeDocument/2006/relationships/image" Target="../media/image330.png"/><Relationship Id="rId19" Type="http://schemas.openxmlformats.org/officeDocument/2006/relationships/image" Target="../media/image1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Relationship Id="rId30" Type="http://schemas.openxmlformats.org/officeDocument/2006/relationships/image" Target="../media/image27.png"/><Relationship Id="rId35" Type="http://schemas.openxmlformats.org/officeDocument/2006/relationships/image" Target="../media/image32.png"/><Relationship Id="rId43" Type="http://schemas.openxmlformats.org/officeDocument/2006/relationships/image" Target="../media/image40.png"/><Relationship Id="rId48" Type="http://schemas.openxmlformats.org/officeDocument/2006/relationships/image" Target="../media/image45.png"/><Relationship Id="rId56" Type="http://schemas.openxmlformats.org/officeDocument/2006/relationships/image" Target="../media/image325.png"/><Relationship Id="rId8" Type="http://schemas.openxmlformats.org/officeDocument/2006/relationships/image" Target="../media/image5.png"/><Relationship Id="rId51" Type="http://schemas.openxmlformats.org/officeDocument/2006/relationships/image" Target="../media/image48.png"/><Relationship Id="rId3" Type="http://schemas.openxmlformats.org/officeDocument/2006/relationships/hyperlink" Target="http://www.co.kane.il.us/" TargetMode="External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33" Type="http://schemas.openxmlformats.org/officeDocument/2006/relationships/image" Target="../media/image30.png"/><Relationship Id="rId38" Type="http://schemas.openxmlformats.org/officeDocument/2006/relationships/image" Target="../media/image35.png"/><Relationship Id="rId46" Type="http://schemas.openxmlformats.org/officeDocument/2006/relationships/image" Target="../media/image43.png"/><Relationship Id="rId59" Type="http://schemas.openxmlformats.org/officeDocument/2006/relationships/image" Target="../media/image328.png"/><Relationship Id="rId20" Type="http://schemas.openxmlformats.org/officeDocument/2006/relationships/image" Target="../media/image17.png"/><Relationship Id="rId41" Type="http://schemas.openxmlformats.org/officeDocument/2006/relationships/image" Target="../media/image38.png"/><Relationship Id="rId54" Type="http://schemas.openxmlformats.org/officeDocument/2006/relationships/image" Target="../media/image51.png"/><Relationship Id="rId62" Type="http://schemas.openxmlformats.org/officeDocument/2006/relationships/image" Target="../media/image3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36" Type="http://schemas.openxmlformats.org/officeDocument/2006/relationships/image" Target="../media/image33.png"/><Relationship Id="rId49" Type="http://schemas.openxmlformats.org/officeDocument/2006/relationships/image" Target="../media/image46.png"/><Relationship Id="rId57" Type="http://schemas.openxmlformats.org/officeDocument/2006/relationships/image" Target="../media/image326.png"/><Relationship Id="rId10" Type="http://schemas.openxmlformats.org/officeDocument/2006/relationships/image" Target="../media/image7.png"/><Relationship Id="rId31" Type="http://schemas.openxmlformats.org/officeDocument/2006/relationships/image" Target="../media/image28.png"/><Relationship Id="rId44" Type="http://schemas.openxmlformats.org/officeDocument/2006/relationships/image" Target="../media/image41.png"/><Relationship Id="rId52" Type="http://schemas.openxmlformats.org/officeDocument/2006/relationships/image" Target="../media/image49.png"/><Relationship Id="rId60" Type="http://schemas.openxmlformats.org/officeDocument/2006/relationships/image" Target="../media/image329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50" Type="http://schemas.openxmlformats.org/officeDocument/2006/relationships/image" Target="../media/image49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9" Type="http://schemas.openxmlformats.org/officeDocument/2006/relationships/image" Target="../media/image28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3" Type="http://schemas.openxmlformats.org/officeDocument/2006/relationships/image" Target="../media/image52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52" Type="http://schemas.openxmlformats.org/officeDocument/2006/relationships/image" Target="../media/image51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Relationship Id="rId8" Type="http://schemas.openxmlformats.org/officeDocument/2006/relationships/image" Target="../media/image7.png"/><Relationship Id="rId51" Type="http://schemas.openxmlformats.org/officeDocument/2006/relationships/image" Target="../media/image50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49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jp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Relationship Id="rId14" Type="http://schemas.openxmlformats.org/officeDocument/2006/relationships/image" Target="../media/image10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3.png"/><Relationship Id="rId3" Type="http://schemas.openxmlformats.org/officeDocument/2006/relationships/image" Target="../media/image114.png"/><Relationship Id="rId7" Type="http://schemas.openxmlformats.org/officeDocument/2006/relationships/image" Target="../media/image117.png"/><Relationship Id="rId12" Type="http://schemas.openxmlformats.org/officeDocument/2006/relationships/image" Target="../media/image122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microsoft.com/office/2007/relationships/hdphoto" Target="../media/hdphoto2.wdp"/><Relationship Id="rId10" Type="http://schemas.openxmlformats.org/officeDocument/2006/relationships/image" Target="../media/image120.png"/><Relationship Id="rId4" Type="http://schemas.openxmlformats.org/officeDocument/2006/relationships/image" Target="../media/image115.png"/><Relationship Id="rId9" Type="http://schemas.openxmlformats.org/officeDocument/2006/relationships/image" Target="../media/image119.png"/><Relationship Id="rId14" Type="http://schemas.openxmlformats.org/officeDocument/2006/relationships/image" Target="../media/image1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74" y="4267200"/>
            <a:ext cx="12187555" cy="2590800"/>
            <a:chOff x="4572" y="4267200"/>
            <a:chExt cx="12187555" cy="25908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78635" y="5963411"/>
              <a:ext cx="3557016" cy="51358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78635" y="6265162"/>
              <a:ext cx="2933700" cy="513588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2665476" y="446535"/>
            <a:ext cx="7305040" cy="2072639"/>
            <a:chOff x="2665476" y="446531"/>
            <a:chExt cx="7305040" cy="2072639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65476" y="446531"/>
              <a:ext cx="7304532" cy="134112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56204" y="1178051"/>
              <a:ext cx="6149340" cy="134112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028952" y="610871"/>
            <a:ext cx="6361431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2907" marR="5080" indent="-490842">
              <a:spcBef>
                <a:spcPts val="100"/>
              </a:spcBef>
            </a:pPr>
            <a:r>
              <a:rPr sz="4800" b="1" dirty="0">
                <a:solidFill>
                  <a:srgbClr val="FFFF00"/>
                </a:solidFill>
              </a:rPr>
              <a:t>Kane</a:t>
            </a:r>
            <a:r>
              <a:rPr sz="4800" b="1" spc="-60" dirty="0">
                <a:solidFill>
                  <a:srgbClr val="FFFF00"/>
                </a:solidFill>
              </a:rPr>
              <a:t> </a:t>
            </a:r>
            <a:r>
              <a:rPr sz="4800" b="1" dirty="0">
                <a:solidFill>
                  <a:srgbClr val="FFFF00"/>
                </a:solidFill>
              </a:rPr>
              <a:t>County</a:t>
            </a:r>
            <a:r>
              <a:rPr sz="4800" b="1" spc="-60" dirty="0">
                <a:solidFill>
                  <a:srgbClr val="FFFF00"/>
                </a:solidFill>
              </a:rPr>
              <a:t> </a:t>
            </a:r>
            <a:r>
              <a:rPr sz="4800" b="1" spc="-11" dirty="0">
                <a:solidFill>
                  <a:srgbClr val="FFFF00"/>
                </a:solidFill>
              </a:rPr>
              <a:t>Surficial </a:t>
            </a:r>
            <a:r>
              <a:rPr sz="4800" b="1" dirty="0">
                <a:solidFill>
                  <a:srgbClr val="FFFF00"/>
                </a:solidFill>
              </a:rPr>
              <a:t>Geology</a:t>
            </a:r>
            <a:r>
              <a:rPr sz="4800" b="1" spc="35" dirty="0">
                <a:solidFill>
                  <a:srgbClr val="FFFF00"/>
                </a:solidFill>
              </a:rPr>
              <a:t> </a:t>
            </a:r>
            <a:r>
              <a:rPr sz="4800" b="1" dirty="0">
                <a:solidFill>
                  <a:srgbClr val="FFFF00"/>
                </a:solidFill>
              </a:rPr>
              <a:t>Map</a:t>
            </a:r>
            <a:r>
              <a:rPr sz="4800" b="1" spc="-11" dirty="0">
                <a:solidFill>
                  <a:srgbClr val="FFFF00"/>
                </a:solidFill>
              </a:rPr>
              <a:t> </a:t>
            </a:r>
            <a:r>
              <a:rPr sz="4800" b="1" spc="-20" dirty="0">
                <a:solidFill>
                  <a:srgbClr val="FFFF00"/>
                </a:solidFill>
              </a:rPr>
              <a:t>2013</a:t>
            </a:r>
            <a:endParaRPr sz="4800"/>
          </a:p>
        </p:txBody>
      </p:sp>
      <p:sp>
        <p:nvSpPr>
          <p:cNvPr id="9" name="object 9"/>
          <p:cNvSpPr txBox="1"/>
          <p:nvPr/>
        </p:nvSpPr>
        <p:spPr>
          <a:xfrm>
            <a:off x="1409191" y="5993385"/>
            <a:ext cx="3274060" cy="620042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spcBef>
                <a:spcPts val="315"/>
              </a:spcBef>
            </a:pPr>
            <a:r>
              <a:rPr b="1" dirty="0">
                <a:solidFill>
                  <a:srgbClr val="FFFFFF"/>
                </a:solidFill>
                <a:latin typeface="Arial"/>
                <a:cs typeface="Arial"/>
              </a:rPr>
              <a:t>Paul</a:t>
            </a:r>
            <a:r>
              <a:rPr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FFFFFF"/>
                </a:solidFill>
                <a:latin typeface="Arial"/>
                <a:cs typeface="Arial"/>
              </a:rPr>
              <a:t>M.</a:t>
            </a:r>
            <a:r>
              <a:rPr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FFFFFF"/>
                </a:solidFill>
                <a:latin typeface="Arial"/>
                <a:cs typeface="Arial"/>
              </a:rPr>
              <a:t>Schuch,</a:t>
            </a:r>
            <a:r>
              <a:rPr b="1" spc="-3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FFFFFF"/>
                </a:solidFill>
                <a:latin typeface="Arial"/>
                <a:cs typeface="Arial"/>
              </a:rPr>
              <a:t>P.E.,</a:t>
            </a:r>
            <a:r>
              <a:rPr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spc="-11" dirty="0">
                <a:solidFill>
                  <a:srgbClr val="FFFFFF"/>
                </a:solidFill>
                <a:latin typeface="Arial"/>
                <a:cs typeface="Arial"/>
              </a:rPr>
              <a:t>Director</a:t>
            </a:r>
            <a:endParaRPr>
              <a:latin typeface="Arial"/>
              <a:cs typeface="Arial"/>
            </a:endParaRPr>
          </a:p>
          <a:p>
            <a:pPr marL="12700">
              <a:spcBef>
                <a:spcPts val="215"/>
              </a:spcBef>
            </a:pP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Water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Resources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11" dirty="0">
                <a:solidFill>
                  <a:srgbClr val="FFFFFF"/>
                </a:solidFill>
                <a:latin typeface="Arial"/>
                <a:cs typeface="Arial"/>
              </a:rPr>
              <a:t>Division</a:t>
            </a:r>
            <a:endParaRPr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8593838" y="6265165"/>
            <a:ext cx="1945005" cy="513715"/>
            <a:chOff x="8593835" y="6265162"/>
            <a:chExt cx="1945005" cy="513715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593835" y="6265162"/>
              <a:ext cx="1438655" cy="51358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724643" y="6265162"/>
              <a:ext cx="813816" cy="513588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8725281" y="6322570"/>
            <a:ext cx="1663064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October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9, 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2013</a:t>
            </a:r>
            <a:endParaRPr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911855" y="2682242"/>
            <a:ext cx="5762625" cy="1259205"/>
            <a:chOff x="4911852" y="2682239"/>
            <a:chExt cx="5762625" cy="1259205"/>
          </a:xfrm>
        </p:grpSpPr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968240" y="2682239"/>
              <a:ext cx="5649468" cy="78943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911852" y="3151631"/>
              <a:ext cx="5762244" cy="789432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5018532" y="4090415"/>
            <a:ext cx="5654040" cy="1173480"/>
            <a:chOff x="5018532" y="4090415"/>
            <a:chExt cx="5654040" cy="1173480"/>
          </a:xfrm>
        </p:grpSpPr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018532" y="4090415"/>
              <a:ext cx="5654040" cy="78943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474208" y="4474463"/>
              <a:ext cx="4640580" cy="789432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5120388" y="2733028"/>
            <a:ext cx="5320665" cy="232717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indent="-5080" algn="ctr">
              <a:lnSpc>
                <a:spcPct val="110000"/>
              </a:lnSpc>
              <a:spcBef>
                <a:spcPts val="95"/>
              </a:spcBef>
            </a:pP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New</a:t>
            </a:r>
            <a:r>
              <a:rPr sz="28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Countywide</a:t>
            </a:r>
            <a:r>
              <a:rPr sz="28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Map</a:t>
            </a:r>
            <a:r>
              <a:rPr sz="2800" b="1" spc="-7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sz="280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2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Illinois</a:t>
            </a:r>
            <a:r>
              <a:rPr sz="2800" b="1" spc="-11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State</a:t>
            </a:r>
            <a:r>
              <a:rPr sz="280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Geological</a:t>
            </a:r>
            <a:r>
              <a:rPr sz="280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1" dirty="0">
                <a:solidFill>
                  <a:srgbClr val="FFFFFF"/>
                </a:solidFill>
                <a:latin typeface="Arial"/>
                <a:cs typeface="Arial"/>
              </a:rPr>
              <a:t>Survey</a:t>
            </a:r>
            <a:endParaRPr sz="2800">
              <a:latin typeface="Arial"/>
              <a:cs typeface="Arial"/>
            </a:endParaRPr>
          </a:p>
          <a:p>
            <a:pPr>
              <a:spcBef>
                <a:spcPts val="51"/>
              </a:spcBef>
            </a:pPr>
            <a:endParaRPr sz="3800">
              <a:latin typeface="Arial"/>
              <a:cs typeface="Arial"/>
            </a:endParaRPr>
          </a:p>
          <a:p>
            <a:pPr marL="119377" marR="114297" algn="ctr">
              <a:lnSpc>
                <a:spcPts val="3020"/>
              </a:lnSpc>
            </a:pP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Presented</a:t>
            </a:r>
            <a:r>
              <a:rPr sz="28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800" b="1" spc="-7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800" b="1" spc="-5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Kane</a:t>
            </a:r>
            <a:r>
              <a:rPr sz="2800" b="1" spc="-5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1" dirty="0">
                <a:solidFill>
                  <a:srgbClr val="FFFFFF"/>
                </a:solidFill>
                <a:latin typeface="Arial"/>
                <a:cs typeface="Arial"/>
              </a:rPr>
              <a:t>County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Development</a:t>
            </a:r>
            <a:r>
              <a:rPr sz="2800" b="1" spc="-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1" dirty="0">
                <a:solidFill>
                  <a:srgbClr val="FFFFFF"/>
                </a:solidFill>
                <a:latin typeface="Arial"/>
                <a:cs typeface="Arial"/>
              </a:rPr>
              <a:t>Committee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21" name="object 2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391411" y="2438400"/>
            <a:ext cx="3214116" cy="32004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74" y="382526"/>
            <a:ext cx="12187555" cy="6475731"/>
            <a:chOff x="4572" y="382524"/>
            <a:chExt cx="12187555" cy="64757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960" y="382524"/>
              <a:ext cx="3279648" cy="123139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63011" y="382524"/>
              <a:ext cx="3092195" cy="1231391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94513" y="530732"/>
            <a:ext cx="5092065" cy="69057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dirty="0">
                <a:solidFill>
                  <a:srgbClr val="FFFF00"/>
                </a:solidFill>
              </a:rPr>
              <a:t>Wisconsin</a:t>
            </a:r>
            <a:r>
              <a:rPr spc="-31" dirty="0">
                <a:solidFill>
                  <a:srgbClr val="FFFF00"/>
                </a:solidFill>
              </a:rPr>
              <a:t> </a:t>
            </a:r>
            <a:r>
              <a:rPr dirty="0"/>
              <a:t>Ice</a:t>
            </a:r>
            <a:r>
              <a:rPr spc="5" dirty="0"/>
              <a:t> </a:t>
            </a:r>
            <a:r>
              <a:rPr spc="-11" dirty="0"/>
              <a:t>Sheet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585217" y="579119"/>
            <a:ext cx="11032491" cy="5605780"/>
            <a:chOff x="585216" y="579119"/>
            <a:chExt cx="11032490" cy="560578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75019" y="579119"/>
              <a:ext cx="5742432" cy="560527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5216" y="1377695"/>
              <a:ext cx="4306824" cy="1008888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585216" y="1926337"/>
            <a:ext cx="4718685" cy="4849495"/>
            <a:chOff x="585216" y="1926335"/>
            <a:chExt cx="4718685" cy="4849495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5216" y="1926335"/>
              <a:ext cx="4081272" cy="100888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5216" y="2474975"/>
              <a:ext cx="1792224" cy="100888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80032" y="2474975"/>
              <a:ext cx="2699004" cy="100888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85216" y="3023615"/>
              <a:ext cx="3829812" cy="100888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817620" y="3023615"/>
              <a:ext cx="1319784" cy="100888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85216" y="3572255"/>
              <a:ext cx="4480560" cy="100888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85216" y="4120895"/>
              <a:ext cx="4718304" cy="100888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85216" y="4669535"/>
              <a:ext cx="2554224" cy="100888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85216" y="5218176"/>
              <a:ext cx="4413504" cy="100888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85216" y="5766814"/>
              <a:ext cx="3726179" cy="100888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713988" y="5766814"/>
              <a:ext cx="713232" cy="1008888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855065" y="1482041"/>
            <a:ext cx="4044315" cy="49988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  <a:tabLst>
                <a:tab pos="3593375" algn="l"/>
              </a:tabLst>
            </a:pPr>
            <a:r>
              <a:rPr sz="3600" dirty="0">
                <a:solidFill>
                  <a:srgbClr val="F1F1F1"/>
                </a:solidFill>
                <a:latin typeface="Calibri"/>
                <a:cs typeface="Calibri"/>
              </a:rPr>
              <a:t>Then</a:t>
            </a:r>
            <a:r>
              <a:rPr sz="3600" spc="-65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F1F1F1"/>
                </a:solidFill>
                <a:latin typeface="Calibri"/>
                <a:cs typeface="Calibri"/>
              </a:rPr>
              <a:t>after</a:t>
            </a:r>
            <a:r>
              <a:rPr sz="3600" spc="-65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3600" spc="-11" dirty="0">
                <a:solidFill>
                  <a:srgbClr val="F1F1F1"/>
                </a:solidFill>
                <a:latin typeface="Calibri"/>
                <a:cs typeface="Calibri"/>
              </a:rPr>
              <a:t>another </a:t>
            </a:r>
            <a:r>
              <a:rPr sz="3600" dirty="0">
                <a:solidFill>
                  <a:srgbClr val="F1F1F1"/>
                </a:solidFill>
                <a:latin typeface="Calibri"/>
                <a:cs typeface="Calibri"/>
              </a:rPr>
              <a:t>warm</a:t>
            </a:r>
            <a:r>
              <a:rPr sz="3600" spc="-40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F1F1F1"/>
                </a:solidFill>
                <a:latin typeface="Calibri"/>
                <a:cs typeface="Calibri"/>
              </a:rPr>
              <a:t>period</a:t>
            </a:r>
            <a:r>
              <a:rPr sz="3600" spc="-40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3600" spc="-20" dirty="0">
                <a:solidFill>
                  <a:srgbClr val="F1F1F1"/>
                </a:solidFill>
                <a:latin typeface="Calibri"/>
                <a:cs typeface="Calibri"/>
              </a:rPr>
              <a:t>from </a:t>
            </a:r>
            <a:r>
              <a:rPr sz="3600" dirty="0">
                <a:solidFill>
                  <a:srgbClr val="F1F1F1"/>
                </a:solidFill>
                <a:latin typeface="Calibri"/>
                <a:cs typeface="Calibri"/>
              </a:rPr>
              <a:t>about</a:t>
            </a:r>
            <a:r>
              <a:rPr sz="3600" spc="-45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FFFF00"/>
                </a:solidFill>
                <a:latin typeface="Calibri"/>
                <a:cs typeface="Calibri"/>
              </a:rPr>
              <a:t>125,000</a:t>
            </a:r>
            <a:r>
              <a:rPr sz="3600" spc="-11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600" spc="-25" dirty="0">
                <a:solidFill>
                  <a:srgbClr val="FFFF00"/>
                </a:solidFill>
                <a:latin typeface="Calibri"/>
                <a:cs typeface="Calibri"/>
              </a:rPr>
              <a:t>to </a:t>
            </a:r>
            <a:r>
              <a:rPr sz="3600" dirty="0">
                <a:solidFill>
                  <a:srgbClr val="FFFF00"/>
                </a:solidFill>
                <a:latin typeface="Calibri"/>
                <a:cs typeface="Calibri"/>
              </a:rPr>
              <a:t>85,000</a:t>
            </a:r>
            <a:r>
              <a:rPr sz="3600" spc="-51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FFFF00"/>
                </a:solidFill>
                <a:latin typeface="Calibri"/>
                <a:cs typeface="Calibri"/>
              </a:rPr>
              <a:t>years</a:t>
            </a:r>
            <a:r>
              <a:rPr sz="3600" spc="-6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FFFF00"/>
                </a:solidFill>
                <a:latin typeface="Calibri"/>
                <a:cs typeface="Calibri"/>
              </a:rPr>
              <a:t>ago</a:t>
            </a:r>
            <a:r>
              <a:rPr sz="3600" spc="-4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600" spc="-25" dirty="0">
                <a:solidFill>
                  <a:srgbClr val="F1F1F1"/>
                </a:solidFill>
                <a:latin typeface="Calibri"/>
                <a:cs typeface="Calibri"/>
              </a:rPr>
              <a:t>the </a:t>
            </a:r>
            <a:r>
              <a:rPr sz="3600" dirty="0">
                <a:solidFill>
                  <a:srgbClr val="F1F1F1"/>
                </a:solidFill>
                <a:latin typeface="Calibri"/>
                <a:cs typeface="Calibri"/>
              </a:rPr>
              <a:t>Wisconsin</a:t>
            </a:r>
            <a:r>
              <a:rPr sz="3600" spc="-55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3600" spc="-11" dirty="0">
                <a:solidFill>
                  <a:srgbClr val="F1F1F1"/>
                </a:solidFill>
                <a:latin typeface="Calibri"/>
                <a:cs typeface="Calibri"/>
              </a:rPr>
              <a:t>glaciation </a:t>
            </a:r>
            <a:r>
              <a:rPr sz="3600" dirty="0">
                <a:solidFill>
                  <a:srgbClr val="F1F1F1"/>
                </a:solidFill>
                <a:latin typeface="Calibri"/>
                <a:cs typeface="Calibri"/>
              </a:rPr>
              <a:t>period</a:t>
            </a:r>
            <a:r>
              <a:rPr sz="3600" spc="-95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F1F1F1"/>
                </a:solidFill>
                <a:latin typeface="Calibri"/>
                <a:cs typeface="Calibri"/>
              </a:rPr>
              <a:t>began</a:t>
            </a:r>
            <a:r>
              <a:rPr sz="3600" spc="-51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3600" spc="-20" dirty="0">
                <a:solidFill>
                  <a:srgbClr val="F1F1F1"/>
                </a:solidFill>
                <a:latin typeface="Calibri"/>
                <a:cs typeface="Calibri"/>
              </a:rPr>
              <a:t>with</a:t>
            </a:r>
            <a:r>
              <a:rPr sz="3600" dirty="0">
                <a:solidFill>
                  <a:srgbClr val="F1F1F1"/>
                </a:solidFill>
                <a:latin typeface="Calibri"/>
                <a:cs typeface="Calibri"/>
              </a:rPr>
              <a:t>	</a:t>
            </a:r>
            <a:r>
              <a:rPr sz="3600" spc="-25" dirty="0">
                <a:solidFill>
                  <a:srgbClr val="F1F1F1"/>
                </a:solidFill>
                <a:latin typeface="Calibri"/>
                <a:cs typeface="Calibri"/>
              </a:rPr>
              <a:t>its </a:t>
            </a:r>
            <a:r>
              <a:rPr sz="3600" spc="-11" dirty="0">
                <a:solidFill>
                  <a:srgbClr val="FFFF00"/>
                </a:solidFill>
                <a:latin typeface="Calibri"/>
                <a:cs typeface="Calibri"/>
              </a:rPr>
              <a:t>maximum </a:t>
            </a:r>
            <a:r>
              <a:rPr sz="3600" dirty="0">
                <a:solidFill>
                  <a:srgbClr val="FFFF00"/>
                </a:solidFill>
                <a:latin typeface="Calibri"/>
                <a:cs typeface="Calibri"/>
              </a:rPr>
              <a:t>advancement</a:t>
            </a:r>
            <a:r>
              <a:rPr sz="3600" spc="-13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600" spc="-11" dirty="0">
                <a:solidFill>
                  <a:srgbClr val="FFFF00"/>
                </a:solidFill>
                <a:latin typeface="Calibri"/>
                <a:cs typeface="Calibri"/>
              </a:rPr>
              <a:t>about </a:t>
            </a:r>
            <a:r>
              <a:rPr sz="3600" dirty="0">
                <a:solidFill>
                  <a:srgbClr val="FFFF00"/>
                </a:solidFill>
                <a:latin typeface="Calibri"/>
                <a:cs typeface="Calibri"/>
              </a:rPr>
              <a:t>20,000</a:t>
            </a:r>
            <a:r>
              <a:rPr sz="3600" spc="-6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FFFF00"/>
                </a:solidFill>
                <a:latin typeface="Calibri"/>
                <a:cs typeface="Calibri"/>
              </a:rPr>
              <a:t>years</a:t>
            </a:r>
            <a:r>
              <a:rPr sz="3600" spc="-71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600" spc="-20" dirty="0">
                <a:solidFill>
                  <a:srgbClr val="FFFF00"/>
                </a:solidFill>
                <a:latin typeface="Calibri"/>
                <a:cs typeface="Calibri"/>
              </a:rPr>
              <a:t>ago</a:t>
            </a:r>
            <a:r>
              <a:rPr sz="3600" spc="-20" dirty="0">
                <a:solidFill>
                  <a:srgbClr val="F1F1F1"/>
                </a:solidFill>
                <a:latin typeface="Calibri"/>
                <a:cs typeface="Calibri"/>
              </a:rPr>
              <a:t>.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74" y="4064508"/>
            <a:ext cx="12187555" cy="2794000"/>
            <a:chOff x="4572" y="4064508"/>
            <a:chExt cx="12187555" cy="2794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49908" y="4064508"/>
              <a:ext cx="4401312" cy="2543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46875" y="4070604"/>
              <a:ext cx="4411980" cy="2549652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1520953" y="135639"/>
            <a:ext cx="9187180" cy="3691255"/>
            <a:chOff x="1520952" y="135636"/>
            <a:chExt cx="9187180" cy="3691254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20952" y="135636"/>
              <a:ext cx="9186672" cy="123139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46875" y="1278636"/>
              <a:ext cx="4411980" cy="2548128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5667503" y="5228591"/>
            <a:ext cx="993140" cy="497840"/>
            <a:chOff x="5667502" y="5228590"/>
            <a:chExt cx="993140" cy="497840"/>
          </a:xfrm>
        </p:grpSpPr>
        <p:sp>
          <p:nvSpPr>
            <p:cNvPr id="9" name="object 9"/>
            <p:cNvSpPr/>
            <p:nvPr/>
          </p:nvSpPr>
          <p:spPr>
            <a:xfrm>
              <a:off x="5673852" y="5234940"/>
              <a:ext cx="980440" cy="485140"/>
            </a:xfrm>
            <a:custGeom>
              <a:avLst/>
              <a:gdLst/>
              <a:ahLst/>
              <a:cxnLst/>
              <a:rect l="l" t="t" r="r" b="b"/>
              <a:pathLst>
                <a:path w="980440" h="485139">
                  <a:moveTo>
                    <a:pt x="737108" y="0"/>
                  </a:moveTo>
                  <a:lnTo>
                    <a:pt x="737108" y="121158"/>
                  </a:lnTo>
                  <a:lnTo>
                    <a:pt x="0" y="121158"/>
                  </a:lnTo>
                  <a:lnTo>
                    <a:pt x="0" y="363474"/>
                  </a:lnTo>
                  <a:lnTo>
                    <a:pt x="737108" y="363474"/>
                  </a:lnTo>
                  <a:lnTo>
                    <a:pt x="737108" y="484632"/>
                  </a:lnTo>
                  <a:lnTo>
                    <a:pt x="979932" y="242316"/>
                  </a:lnTo>
                  <a:lnTo>
                    <a:pt x="737108" y="0"/>
                  </a:lnTo>
                  <a:close/>
                </a:path>
              </a:pathLst>
            </a:custGeom>
            <a:solidFill>
              <a:srgbClr val="00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673852" y="5234940"/>
              <a:ext cx="980440" cy="485140"/>
            </a:xfrm>
            <a:custGeom>
              <a:avLst/>
              <a:gdLst/>
              <a:ahLst/>
              <a:cxnLst/>
              <a:rect l="l" t="t" r="r" b="b"/>
              <a:pathLst>
                <a:path w="980440" h="485139">
                  <a:moveTo>
                    <a:pt x="0" y="121158"/>
                  </a:moveTo>
                  <a:lnTo>
                    <a:pt x="737108" y="121158"/>
                  </a:lnTo>
                  <a:lnTo>
                    <a:pt x="737108" y="0"/>
                  </a:lnTo>
                  <a:lnTo>
                    <a:pt x="979932" y="242316"/>
                  </a:lnTo>
                  <a:lnTo>
                    <a:pt x="737108" y="484632"/>
                  </a:lnTo>
                  <a:lnTo>
                    <a:pt x="737108" y="363474"/>
                  </a:lnTo>
                  <a:lnTo>
                    <a:pt x="0" y="363474"/>
                  </a:lnTo>
                  <a:lnTo>
                    <a:pt x="0" y="121158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1548385" y="1289307"/>
            <a:ext cx="5111751" cy="3030855"/>
            <a:chOff x="1548383" y="1289303"/>
            <a:chExt cx="5111750" cy="3030855"/>
          </a:xfrm>
        </p:grpSpPr>
        <p:sp>
          <p:nvSpPr>
            <p:cNvPr id="12" name="object 12"/>
            <p:cNvSpPr/>
            <p:nvPr/>
          </p:nvSpPr>
          <p:spPr>
            <a:xfrm>
              <a:off x="5697855" y="3542791"/>
              <a:ext cx="791210" cy="770890"/>
            </a:xfrm>
            <a:custGeom>
              <a:avLst/>
              <a:gdLst/>
              <a:ahLst/>
              <a:cxnLst/>
              <a:rect l="l" t="t" r="r" b="b"/>
              <a:pathLst>
                <a:path w="791210" h="770889">
                  <a:moveTo>
                    <a:pt x="623824" y="0"/>
                  </a:moveTo>
                  <a:lnTo>
                    <a:pt x="91694" y="508000"/>
                  </a:lnTo>
                  <a:lnTo>
                    <a:pt x="8001" y="420370"/>
                  </a:lnTo>
                  <a:lnTo>
                    <a:pt x="0" y="762762"/>
                  </a:lnTo>
                  <a:lnTo>
                    <a:pt x="342392" y="770636"/>
                  </a:lnTo>
                  <a:lnTo>
                    <a:pt x="258826" y="683133"/>
                  </a:lnTo>
                  <a:lnTo>
                    <a:pt x="790956" y="175133"/>
                  </a:lnTo>
                  <a:lnTo>
                    <a:pt x="623824" y="0"/>
                  </a:lnTo>
                  <a:close/>
                </a:path>
              </a:pathLst>
            </a:custGeom>
            <a:solidFill>
              <a:srgbClr val="00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697855" y="3542791"/>
              <a:ext cx="791210" cy="770890"/>
            </a:xfrm>
            <a:custGeom>
              <a:avLst/>
              <a:gdLst/>
              <a:ahLst/>
              <a:cxnLst/>
              <a:rect l="l" t="t" r="r" b="b"/>
              <a:pathLst>
                <a:path w="791210" h="770889">
                  <a:moveTo>
                    <a:pt x="790956" y="175133"/>
                  </a:moveTo>
                  <a:lnTo>
                    <a:pt x="258826" y="683133"/>
                  </a:lnTo>
                  <a:lnTo>
                    <a:pt x="342392" y="770636"/>
                  </a:lnTo>
                  <a:lnTo>
                    <a:pt x="0" y="762762"/>
                  </a:lnTo>
                  <a:lnTo>
                    <a:pt x="8001" y="420370"/>
                  </a:lnTo>
                  <a:lnTo>
                    <a:pt x="91694" y="508000"/>
                  </a:lnTo>
                  <a:lnTo>
                    <a:pt x="623824" y="0"/>
                  </a:lnTo>
                  <a:lnTo>
                    <a:pt x="790956" y="17513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48383" y="1289303"/>
              <a:ext cx="4402836" cy="254508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5675375" y="2543555"/>
              <a:ext cx="978535" cy="483234"/>
            </a:xfrm>
            <a:custGeom>
              <a:avLst/>
              <a:gdLst/>
              <a:ahLst/>
              <a:cxnLst/>
              <a:rect l="l" t="t" r="r" b="b"/>
              <a:pathLst>
                <a:path w="978534" h="483235">
                  <a:moveTo>
                    <a:pt x="736727" y="0"/>
                  </a:moveTo>
                  <a:lnTo>
                    <a:pt x="736727" y="120776"/>
                  </a:lnTo>
                  <a:lnTo>
                    <a:pt x="0" y="120776"/>
                  </a:lnTo>
                  <a:lnTo>
                    <a:pt x="0" y="362330"/>
                  </a:lnTo>
                  <a:lnTo>
                    <a:pt x="736727" y="362330"/>
                  </a:lnTo>
                  <a:lnTo>
                    <a:pt x="736727" y="483107"/>
                  </a:lnTo>
                  <a:lnTo>
                    <a:pt x="978408" y="241553"/>
                  </a:lnTo>
                  <a:lnTo>
                    <a:pt x="736727" y="0"/>
                  </a:lnTo>
                  <a:close/>
                </a:path>
              </a:pathLst>
            </a:custGeom>
            <a:solidFill>
              <a:srgbClr val="00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675375" y="2543555"/>
              <a:ext cx="978535" cy="483234"/>
            </a:xfrm>
            <a:custGeom>
              <a:avLst/>
              <a:gdLst/>
              <a:ahLst/>
              <a:cxnLst/>
              <a:rect l="l" t="t" r="r" b="b"/>
              <a:pathLst>
                <a:path w="978534" h="483235">
                  <a:moveTo>
                    <a:pt x="0" y="120776"/>
                  </a:moveTo>
                  <a:lnTo>
                    <a:pt x="736727" y="120776"/>
                  </a:lnTo>
                  <a:lnTo>
                    <a:pt x="736727" y="0"/>
                  </a:lnTo>
                  <a:lnTo>
                    <a:pt x="978408" y="241553"/>
                  </a:lnTo>
                  <a:lnTo>
                    <a:pt x="736727" y="483107"/>
                  </a:lnTo>
                  <a:lnTo>
                    <a:pt x="736727" y="362330"/>
                  </a:lnTo>
                  <a:lnTo>
                    <a:pt x="0" y="362330"/>
                  </a:lnTo>
                  <a:lnTo>
                    <a:pt x="0" y="120776"/>
                  </a:lnTo>
                  <a:close/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1853568" y="284734"/>
            <a:ext cx="8481695" cy="96289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4855"/>
              </a:lnSpc>
              <a:spcBef>
                <a:spcPts val="100"/>
              </a:spcBef>
            </a:pPr>
            <a:r>
              <a:rPr dirty="0"/>
              <a:t>Glacial</a:t>
            </a:r>
            <a:r>
              <a:rPr spc="-20" dirty="0"/>
              <a:t> </a:t>
            </a:r>
            <a:r>
              <a:rPr dirty="0"/>
              <a:t>Advances</a:t>
            </a:r>
            <a:r>
              <a:rPr spc="-20" dirty="0"/>
              <a:t> </a:t>
            </a:r>
            <a:r>
              <a:rPr dirty="0"/>
              <a:t>and </a:t>
            </a:r>
            <a:r>
              <a:rPr spc="-11" dirty="0"/>
              <a:t>Recessions</a:t>
            </a:r>
          </a:p>
          <a:p>
            <a:pPr algn="ctr">
              <a:lnSpc>
                <a:spcPts val="2455"/>
              </a:lnSpc>
            </a:pPr>
            <a:r>
              <a:rPr sz="2400" b="1" dirty="0">
                <a:solidFill>
                  <a:srgbClr val="FFFF00"/>
                </a:solidFill>
                <a:latin typeface="Calibri"/>
                <a:cs typeface="Calibri"/>
              </a:rPr>
              <a:t>BP</a:t>
            </a:r>
            <a:r>
              <a:rPr sz="2400" b="1" spc="-51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00"/>
                </a:solidFill>
                <a:latin typeface="Calibri"/>
                <a:cs typeface="Calibri"/>
              </a:rPr>
              <a:t>=</a:t>
            </a:r>
            <a:r>
              <a:rPr sz="2400" b="1" spc="-4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00"/>
                </a:solidFill>
                <a:latin typeface="Calibri"/>
                <a:cs typeface="Calibri"/>
              </a:rPr>
              <a:t>Before</a:t>
            </a:r>
            <a:r>
              <a:rPr sz="2400" b="1" spc="-4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00"/>
                </a:solidFill>
                <a:latin typeface="Calibri"/>
                <a:cs typeface="Calibri"/>
              </a:rPr>
              <a:t>Present</a:t>
            </a:r>
            <a:r>
              <a:rPr sz="2400" b="1" spc="-3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FFFF00"/>
                </a:solidFill>
                <a:latin typeface="Calibri"/>
                <a:cs typeface="Calibri"/>
              </a:rPr>
              <a:t>Time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46381" y="484760"/>
            <a:ext cx="11740819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24003">
              <a:spcBef>
                <a:spcPts val="105"/>
              </a:spcBef>
            </a:pPr>
            <a:r>
              <a:rPr dirty="0"/>
              <a:t>Glacier Terminology</a:t>
            </a:r>
            <a:r>
              <a:rPr lang="en-US" spc="-55" dirty="0"/>
              <a:t> </a:t>
            </a:r>
            <a:r>
              <a:rPr lang="en-US" dirty="0"/>
              <a:t>- </a:t>
            </a:r>
            <a:r>
              <a:rPr spc="-11" dirty="0">
                <a:solidFill>
                  <a:srgbClr val="FFFF00"/>
                </a:solidFill>
              </a:rPr>
              <a:t>Tidewater</a:t>
            </a: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34283" y="1565147"/>
            <a:ext cx="6530340" cy="3995928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721359" y="5723331"/>
            <a:ext cx="874839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13355">
              <a:spcBef>
                <a:spcPts val="100"/>
              </a:spcBef>
            </a:pPr>
            <a:r>
              <a:rPr dirty="0">
                <a:solidFill>
                  <a:srgbClr val="FFFF00"/>
                </a:solidFill>
                <a:latin typeface="Calibri"/>
                <a:cs typeface="Calibri"/>
              </a:rPr>
              <a:t>Outlet</a:t>
            </a:r>
            <a:r>
              <a:rPr spc="-5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00"/>
                </a:solidFill>
                <a:latin typeface="Calibri"/>
                <a:cs typeface="Calibri"/>
              </a:rPr>
              <a:t>glaciers,</a:t>
            </a:r>
            <a:r>
              <a:rPr spc="-71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00"/>
                </a:solidFill>
                <a:latin typeface="Calibri"/>
                <a:cs typeface="Calibri"/>
              </a:rPr>
              <a:t>Royal</a:t>
            </a:r>
            <a:r>
              <a:rPr spc="-5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00"/>
                </a:solidFill>
                <a:latin typeface="Calibri"/>
                <a:cs typeface="Calibri"/>
              </a:rPr>
              <a:t>Society</a:t>
            </a:r>
            <a:r>
              <a:rPr spc="-6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00"/>
                </a:solidFill>
                <a:latin typeface="Calibri"/>
                <a:cs typeface="Calibri"/>
              </a:rPr>
              <a:t>Fiord,</a:t>
            </a:r>
            <a:r>
              <a:rPr spc="-4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00"/>
                </a:solidFill>
                <a:latin typeface="Calibri"/>
                <a:cs typeface="Calibri"/>
              </a:rPr>
              <a:t>Northeast</a:t>
            </a:r>
            <a:r>
              <a:rPr spc="-51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00"/>
                </a:solidFill>
                <a:latin typeface="Calibri"/>
                <a:cs typeface="Calibri"/>
              </a:rPr>
              <a:t>Baffin</a:t>
            </a:r>
            <a:r>
              <a:rPr spc="-4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00"/>
                </a:solidFill>
                <a:latin typeface="Calibri"/>
                <a:cs typeface="Calibri"/>
              </a:rPr>
              <a:t>Island,</a:t>
            </a:r>
            <a:r>
              <a:rPr spc="-3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pc="-11" dirty="0">
                <a:solidFill>
                  <a:srgbClr val="FFFF00"/>
                </a:solidFill>
                <a:latin typeface="Calibri"/>
                <a:cs typeface="Calibri"/>
              </a:rPr>
              <a:t>Canada </a:t>
            </a:r>
            <a:r>
              <a:rPr spc="-25" dirty="0">
                <a:solidFill>
                  <a:srgbClr val="DADADA"/>
                </a:solidFill>
                <a:latin typeface="Calibri"/>
                <a:cs typeface="Calibri"/>
              </a:rPr>
              <a:t>(You</a:t>
            </a:r>
            <a:r>
              <a:rPr spc="-40" dirty="0">
                <a:solidFill>
                  <a:srgbClr val="DADADA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DADADA"/>
                </a:solidFill>
                <a:latin typeface="Calibri"/>
                <a:cs typeface="Calibri"/>
              </a:rPr>
              <a:t>will</a:t>
            </a:r>
            <a:r>
              <a:rPr spc="-31" dirty="0">
                <a:solidFill>
                  <a:srgbClr val="DADADA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DADADA"/>
                </a:solidFill>
                <a:latin typeface="Calibri"/>
                <a:cs typeface="Calibri"/>
              </a:rPr>
              <a:t>see</a:t>
            </a:r>
            <a:r>
              <a:rPr spc="-15" dirty="0">
                <a:solidFill>
                  <a:srgbClr val="DADADA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DADADA"/>
                </a:solidFill>
                <a:latin typeface="Calibri"/>
                <a:cs typeface="Calibri"/>
              </a:rPr>
              <a:t>these</a:t>
            </a:r>
            <a:r>
              <a:rPr spc="-35" dirty="0">
                <a:solidFill>
                  <a:srgbClr val="DADADA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DADADA"/>
                </a:solidFill>
                <a:latin typeface="Calibri"/>
                <a:cs typeface="Calibri"/>
              </a:rPr>
              <a:t>today</a:t>
            </a:r>
            <a:r>
              <a:rPr spc="-20" dirty="0">
                <a:solidFill>
                  <a:srgbClr val="DADADA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DADADA"/>
                </a:solidFill>
                <a:latin typeface="Calibri"/>
                <a:cs typeface="Calibri"/>
              </a:rPr>
              <a:t>on</a:t>
            </a:r>
            <a:r>
              <a:rPr spc="-25" dirty="0">
                <a:solidFill>
                  <a:srgbClr val="DADADA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DADADA"/>
                </a:solidFill>
                <a:latin typeface="Calibri"/>
                <a:cs typeface="Calibri"/>
              </a:rPr>
              <a:t>an</a:t>
            </a:r>
            <a:r>
              <a:rPr spc="-31" dirty="0">
                <a:solidFill>
                  <a:srgbClr val="DADADA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DADADA"/>
                </a:solidFill>
                <a:latin typeface="Calibri"/>
                <a:cs typeface="Calibri"/>
              </a:rPr>
              <a:t>Alaskan</a:t>
            </a:r>
            <a:r>
              <a:rPr spc="-45" dirty="0">
                <a:solidFill>
                  <a:srgbClr val="DADADA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DADADA"/>
                </a:solidFill>
                <a:latin typeface="Calibri"/>
                <a:cs typeface="Calibri"/>
              </a:rPr>
              <a:t>cruise,</a:t>
            </a:r>
            <a:r>
              <a:rPr spc="-20" dirty="0">
                <a:solidFill>
                  <a:srgbClr val="DADADA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DADADA"/>
                </a:solidFill>
                <a:latin typeface="Calibri"/>
                <a:cs typeface="Calibri"/>
              </a:rPr>
              <a:t>but</a:t>
            </a:r>
            <a:r>
              <a:rPr spc="-31" dirty="0">
                <a:solidFill>
                  <a:srgbClr val="DADADA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rgbClr val="FF0000"/>
                </a:solidFill>
                <a:latin typeface="Calibri"/>
                <a:cs typeface="Calibri"/>
              </a:rPr>
              <a:t>not</a:t>
            </a:r>
            <a:r>
              <a:rPr b="1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DADADA"/>
                </a:solidFill>
                <a:latin typeface="Calibri"/>
                <a:cs typeface="Calibri"/>
              </a:rPr>
              <a:t>in</a:t>
            </a:r>
            <a:r>
              <a:rPr spc="-40" dirty="0">
                <a:solidFill>
                  <a:srgbClr val="DADADA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DADADA"/>
                </a:solidFill>
                <a:latin typeface="Calibri"/>
                <a:cs typeface="Calibri"/>
              </a:rPr>
              <a:t>Kane</a:t>
            </a:r>
            <a:r>
              <a:rPr spc="-15" dirty="0">
                <a:solidFill>
                  <a:srgbClr val="DADADA"/>
                </a:solidFill>
                <a:latin typeface="Calibri"/>
                <a:cs typeface="Calibri"/>
              </a:rPr>
              <a:t> </a:t>
            </a:r>
            <a:r>
              <a:rPr spc="-11" dirty="0">
                <a:solidFill>
                  <a:srgbClr val="DADADA"/>
                </a:solidFill>
                <a:latin typeface="Calibri"/>
                <a:cs typeface="Calibri"/>
              </a:rPr>
              <a:t>County)</a:t>
            </a:r>
            <a:endParaRPr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520896" y="2523696"/>
            <a:ext cx="1444625" cy="1444625"/>
            <a:chOff x="5520893" y="2523693"/>
            <a:chExt cx="1444625" cy="1444625"/>
          </a:xfrm>
        </p:grpSpPr>
        <p:sp>
          <p:nvSpPr>
            <p:cNvPr id="10" name="object 10"/>
            <p:cNvSpPr/>
            <p:nvPr/>
          </p:nvSpPr>
          <p:spPr>
            <a:xfrm>
              <a:off x="5558993" y="2561793"/>
              <a:ext cx="1368425" cy="1368425"/>
            </a:xfrm>
            <a:custGeom>
              <a:avLst/>
              <a:gdLst/>
              <a:ahLst/>
              <a:cxnLst/>
              <a:rect l="l" t="t" r="r" b="b"/>
              <a:pathLst>
                <a:path w="1368425" h="1368425">
                  <a:moveTo>
                    <a:pt x="1166672" y="201472"/>
                  </a:moveTo>
                  <a:lnTo>
                    <a:pt x="1200112" y="237335"/>
                  </a:lnTo>
                  <a:lnTo>
                    <a:pt x="1230526" y="274910"/>
                  </a:lnTo>
                  <a:lnTo>
                    <a:pt x="1257915" y="314032"/>
                  </a:lnTo>
                  <a:lnTo>
                    <a:pt x="1282277" y="354539"/>
                  </a:lnTo>
                  <a:lnTo>
                    <a:pt x="1303611" y="396266"/>
                  </a:lnTo>
                  <a:lnTo>
                    <a:pt x="1321918" y="439050"/>
                  </a:lnTo>
                  <a:lnTo>
                    <a:pt x="1337197" y="482727"/>
                  </a:lnTo>
                  <a:lnTo>
                    <a:pt x="1349446" y="527132"/>
                  </a:lnTo>
                  <a:lnTo>
                    <a:pt x="1358666" y="572103"/>
                  </a:lnTo>
                  <a:lnTo>
                    <a:pt x="1364856" y="617476"/>
                  </a:lnTo>
                  <a:lnTo>
                    <a:pt x="1368016" y="663086"/>
                  </a:lnTo>
                  <a:lnTo>
                    <a:pt x="1368144" y="708770"/>
                  </a:lnTo>
                  <a:lnTo>
                    <a:pt x="1365241" y="754365"/>
                  </a:lnTo>
                  <a:lnTo>
                    <a:pt x="1359305" y="799706"/>
                  </a:lnTo>
                  <a:lnTo>
                    <a:pt x="1350337" y="844629"/>
                  </a:lnTo>
                  <a:lnTo>
                    <a:pt x="1338335" y="888971"/>
                  </a:lnTo>
                  <a:lnTo>
                    <a:pt x="1323299" y="932569"/>
                  </a:lnTo>
                  <a:lnTo>
                    <a:pt x="1305229" y="975257"/>
                  </a:lnTo>
                  <a:lnTo>
                    <a:pt x="1284123" y="1016874"/>
                  </a:lnTo>
                  <a:lnTo>
                    <a:pt x="1259982" y="1057254"/>
                  </a:lnTo>
                  <a:lnTo>
                    <a:pt x="1232805" y="1096234"/>
                  </a:lnTo>
                  <a:lnTo>
                    <a:pt x="1202590" y="1133650"/>
                  </a:lnTo>
                  <a:lnTo>
                    <a:pt x="1169339" y="1169339"/>
                  </a:lnTo>
                  <a:lnTo>
                    <a:pt x="1133650" y="1202590"/>
                  </a:lnTo>
                  <a:lnTo>
                    <a:pt x="1096234" y="1232805"/>
                  </a:lnTo>
                  <a:lnTo>
                    <a:pt x="1057254" y="1259982"/>
                  </a:lnTo>
                  <a:lnTo>
                    <a:pt x="1016874" y="1284123"/>
                  </a:lnTo>
                  <a:lnTo>
                    <a:pt x="975257" y="1305229"/>
                  </a:lnTo>
                  <a:lnTo>
                    <a:pt x="932569" y="1323299"/>
                  </a:lnTo>
                  <a:lnTo>
                    <a:pt x="888971" y="1338335"/>
                  </a:lnTo>
                  <a:lnTo>
                    <a:pt x="844629" y="1350337"/>
                  </a:lnTo>
                  <a:lnTo>
                    <a:pt x="799706" y="1359305"/>
                  </a:lnTo>
                  <a:lnTo>
                    <a:pt x="754365" y="1365241"/>
                  </a:lnTo>
                  <a:lnTo>
                    <a:pt x="708770" y="1368144"/>
                  </a:lnTo>
                  <a:lnTo>
                    <a:pt x="663086" y="1368016"/>
                  </a:lnTo>
                  <a:lnTo>
                    <a:pt x="617476" y="1364856"/>
                  </a:lnTo>
                  <a:lnTo>
                    <a:pt x="572103" y="1358666"/>
                  </a:lnTo>
                  <a:lnTo>
                    <a:pt x="527132" y="1349446"/>
                  </a:lnTo>
                  <a:lnTo>
                    <a:pt x="482727" y="1337197"/>
                  </a:lnTo>
                  <a:lnTo>
                    <a:pt x="439050" y="1321918"/>
                  </a:lnTo>
                  <a:lnTo>
                    <a:pt x="396266" y="1303611"/>
                  </a:lnTo>
                  <a:lnTo>
                    <a:pt x="354539" y="1282277"/>
                  </a:lnTo>
                  <a:lnTo>
                    <a:pt x="314032" y="1257915"/>
                  </a:lnTo>
                  <a:lnTo>
                    <a:pt x="274910" y="1230526"/>
                  </a:lnTo>
                  <a:lnTo>
                    <a:pt x="237335" y="1200112"/>
                  </a:lnTo>
                  <a:lnTo>
                    <a:pt x="201472" y="1166672"/>
                  </a:lnTo>
                  <a:lnTo>
                    <a:pt x="168032" y="1130808"/>
                  </a:lnTo>
                  <a:lnTo>
                    <a:pt x="137617" y="1093231"/>
                  </a:lnTo>
                  <a:lnTo>
                    <a:pt x="110229" y="1054106"/>
                  </a:lnTo>
                  <a:lnTo>
                    <a:pt x="85867" y="1013595"/>
                  </a:lnTo>
                  <a:lnTo>
                    <a:pt x="64532" y="971863"/>
                  </a:lnTo>
                  <a:lnTo>
                    <a:pt x="46226" y="929074"/>
                  </a:lnTo>
                  <a:lnTo>
                    <a:pt x="30947" y="885392"/>
                  </a:lnTo>
                  <a:lnTo>
                    <a:pt x="18698" y="840981"/>
                  </a:lnTo>
                  <a:lnTo>
                    <a:pt x="9477" y="796005"/>
                  </a:lnTo>
                  <a:lnTo>
                    <a:pt x="3287" y="750627"/>
                  </a:lnTo>
                  <a:lnTo>
                    <a:pt x="128" y="705012"/>
                  </a:lnTo>
                  <a:lnTo>
                    <a:pt x="0" y="659324"/>
                  </a:lnTo>
                  <a:lnTo>
                    <a:pt x="2903" y="613726"/>
                  </a:lnTo>
                  <a:lnTo>
                    <a:pt x="8838" y="568383"/>
                  </a:lnTo>
                  <a:lnTo>
                    <a:pt x="17807" y="523458"/>
                  </a:lnTo>
                  <a:lnTo>
                    <a:pt x="29809" y="479116"/>
                  </a:lnTo>
                  <a:lnTo>
                    <a:pt x="44845" y="435521"/>
                  </a:lnTo>
                  <a:lnTo>
                    <a:pt x="62915" y="392836"/>
                  </a:lnTo>
                  <a:lnTo>
                    <a:pt x="84021" y="351225"/>
                  </a:lnTo>
                  <a:lnTo>
                    <a:pt x="108162" y="310852"/>
                  </a:lnTo>
                  <a:lnTo>
                    <a:pt x="135339" y="271882"/>
                  </a:lnTo>
                  <a:lnTo>
                    <a:pt x="165553" y="234478"/>
                  </a:lnTo>
                  <a:lnTo>
                    <a:pt x="198805" y="198805"/>
                  </a:lnTo>
                  <a:lnTo>
                    <a:pt x="234478" y="165553"/>
                  </a:lnTo>
                  <a:lnTo>
                    <a:pt x="271882" y="135339"/>
                  </a:lnTo>
                  <a:lnTo>
                    <a:pt x="310852" y="108162"/>
                  </a:lnTo>
                  <a:lnTo>
                    <a:pt x="351225" y="84021"/>
                  </a:lnTo>
                  <a:lnTo>
                    <a:pt x="392836" y="62915"/>
                  </a:lnTo>
                  <a:lnTo>
                    <a:pt x="435521" y="44845"/>
                  </a:lnTo>
                  <a:lnTo>
                    <a:pt x="479116" y="29809"/>
                  </a:lnTo>
                  <a:lnTo>
                    <a:pt x="523458" y="17807"/>
                  </a:lnTo>
                  <a:lnTo>
                    <a:pt x="568383" y="8838"/>
                  </a:lnTo>
                  <a:lnTo>
                    <a:pt x="613726" y="2903"/>
                  </a:lnTo>
                  <a:lnTo>
                    <a:pt x="659324" y="0"/>
                  </a:lnTo>
                  <a:lnTo>
                    <a:pt x="705012" y="128"/>
                  </a:lnTo>
                  <a:lnTo>
                    <a:pt x="750627" y="3287"/>
                  </a:lnTo>
                  <a:lnTo>
                    <a:pt x="796005" y="9477"/>
                  </a:lnTo>
                  <a:lnTo>
                    <a:pt x="840981" y="18698"/>
                  </a:lnTo>
                  <a:lnTo>
                    <a:pt x="885392" y="30947"/>
                  </a:lnTo>
                  <a:lnTo>
                    <a:pt x="929074" y="46226"/>
                  </a:lnTo>
                  <a:lnTo>
                    <a:pt x="971863" y="64532"/>
                  </a:lnTo>
                  <a:lnTo>
                    <a:pt x="1013595" y="85867"/>
                  </a:lnTo>
                  <a:lnTo>
                    <a:pt x="1054106" y="110229"/>
                  </a:lnTo>
                  <a:lnTo>
                    <a:pt x="1093231" y="137617"/>
                  </a:lnTo>
                  <a:lnTo>
                    <a:pt x="1130808" y="168032"/>
                  </a:lnTo>
                  <a:lnTo>
                    <a:pt x="1166672" y="201472"/>
                  </a:lnTo>
                  <a:close/>
                </a:path>
              </a:pathLst>
            </a:custGeom>
            <a:ln w="762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759195" y="2705100"/>
              <a:ext cx="969644" cy="1026160"/>
            </a:xfrm>
            <a:custGeom>
              <a:avLst/>
              <a:gdLst/>
              <a:ahLst/>
              <a:cxnLst/>
              <a:rect l="l" t="t" r="r" b="b"/>
              <a:pathLst>
                <a:path w="969645" h="1026160">
                  <a:moveTo>
                    <a:pt x="969137" y="1026032"/>
                  </a:moveTo>
                  <a:lnTo>
                    <a:pt x="0" y="0"/>
                  </a:lnTo>
                </a:path>
              </a:pathLst>
            </a:custGeom>
            <a:ln w="762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447928" y="384812"/>
            <a:ext cx="7298055" cy="69057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dirty="0"/>
              <a:t>Glacier</a:t>
            </a:r>
            <a:r>
              <a:rPr spc="-11" dirty="0"/>
              <a:t> </a:t>
            </a:r>
            <a:r>
              <a:rPr dirty="0"/>
              <a:t>Terminology</a:t>
            </a:r>
            <a:r>
              <a:rPr spc="-51" dirty="0"/>
              <a:t> </a:t>
            </a:r>
            <a:r>
              <a:rPr dirty="0"/>
              <a:t>-</a:t>
            </a:r>
            <a:r>
              <a:rPr spc="-5" dirty="0"/>
              <a:t> </a:t>
            </a:r>
            <a:r>
              <a:rPr spc="-11" dirty="0">
                <a:solidFill>
                  <a:srgbClr val="FFFF00"/>
                </a:solidFill>
              </a:rPr>
              <a:t>Icefield</a:t>
            </a: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74891" y="1417319"/>
            <a:ext cx="5036820" cy="482346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044042" y="1801495"/>
            <a:ext cx="4289425" cy="38901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spcBef>
                <a:spcPts val="95"/>
              </a:spcBef>
            </a:pPr>
            <a:r>
              <a:rPr sz="2800" spc="-11" dirty="0">
                <a:solidFill>
                  <a:srgbClr val="FFFFFF"/>
                </a:solidFill>
                <a:latin typeface="Calibri"/>
                <a:cs typeface="Calibri"/>
              </a:rPr>
              <a:t>Kalstenius</a:t>
            </a:r>
            <a:r>
              <a:rPr sz="2800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Icefield,</a:t>
            </a:r>
            <a:r>
              <a:rPr sz="2800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11" dirty="0">
                <a:solidFill>
                  <a:srgbClr val="FFFFFF"/>
                </a:solidFill>
                <a:latin typeface="Calibri"/>
                <a:cs typeface="Calibri"/>
              </a:rPr>
              <a:t>located</a:t>
            </a:r>
            <a:r>
              <a:rPr sz="2800" spc="-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25" dirty="0">
                <a:solidFill>
                  <a:srgbClr val="FFFFFF"/>
                </a:solidFill>
                <a:latin typeface="Calibri"/>
                <a:cs typeface="Calibri"/>
              </a:rPr>
              <a:t>on </a:t>
            </a:r>
            <a:r>
              <a:rPr sz="2800" spc="-11" dirty="0">
                <a:solidFill>
                  <a:srgbClr val="FFFFFF"/>
                </a:solidFill>
                <a:latin typeface="Calibri"/>
                <a:cs typeface="Calibri"/>
              </a:rPr>
              <a:t>Ellesmere</a:t>
            </a:r>
            <a:r>
              <a:rPr sz="2800" spc="-9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Island,</a:t>
            </a:r>
            <a:r>
              <a:rPr sz="28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11" dirty="0">
                <a:solidFill>
                  <a:srgbClr val="FFFFFF"/>
                </a:solidFill>
                <a:latin typeface="Calibri"/>
                <a:cs typeface="Calibri"/>
              </a:rPr>
              <a:t>Canada, 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shows</a:t>
            </a:r>
            <a:r>
              <a:rPr sz="2800" spc="-9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vast</a:t>
            </a:r>
            <a:r>
              <a:rPr sz="2800" spc="-9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11" dirty="0">
                <a:solidFill>
                  <a:srgbClr val="FFFFFF"/>
                </a:solidFill>
                <a:latin typeface="Calibri"/>
                <a:cs typeface="Calibri"/>
              </a:rPr>
              <a:t>stretches</a:t>
            </a:r>
            <a:r>
              <a:rPr sz="28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2800" spc="-11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FFFFFF"/>
                </a:solidFill>
                <a:latin typeface="Calibri"/>
                <a:cs typeface="Calibri"/>
              </a:rPr>
              <a:t>ice.</a:t>
            </a:r>
            <a:endParaRPr sz="2800">
              <a:latin typeface="Calibri"/>
              <a:cs typeface="Calibri"/>
            </a:endParaRPr>
          </a:p>
          <a:p>
            <a:pPr marL="12700" marR="111123"/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28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FFFF00"/>
                </a:solidFill>
                <a:latin typeface="Calibri"/>
                <a:cs typeface="Calibri"/>
              </a:rPr>
              <a:t>icefield</a:t>
            </a:r>
            <a:r>
              <a:rPr sz="2800" spc="-8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spc="-11" dirty="0">
                <a:solidFill>
                  <a:srgbClr val="FFFF00"/>
                </a:solidFill>
                <a:latin typeface="Calibri"/>
                <a:cs typeface="Calibri"/>
              </a:rPr>
              <a:t>produces </a:t>
            </a:r>
            <a:r>
              <a:rPr sz="2800" dirty="0">
                <a:solidFill>
                  <a:srgbClr val="FFFF00"/>
                </a:solidFill>
                <a:latin typeface="Calibri"/>
                <a:cs typeface="Calibri"/>
              </a:rPr>
              <a:t>multiple</a:t>
            </a:r>
            <a:r>
              <a:rPr sz="2800" spc="-9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FFFF00"/>
                </a:solidFill>
                <a:latin typeface="Calibri"/>
                <a:cs typeface="Calibri"/>
              </a:rPr>
              <a:t>glaciers</a:t>
            </a:r>
            <a:r>
              <a:rPr sz="2800" spc="-12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FFFF00"/>
                </a:solidFill>
                <a:latin typeface="Calibri"/>
                <a:cs typeface="Calibri"/>
              </a:rPr>
              <a:t>that</a:t>
            </a:r>
            <a:r>
              <a:rPr sz="2800" spc="-111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FFFF00"/>
                </a:solidFill>
                <a:latin typeface="Calibri"/>
                <a:cs typeface="Calibri"/>
              </a:rPr>
              <a:t>flow </a:t>
            </a:r>
            <a:r>
              <a:rPr sz="2800" dirty="0">
                <a:solidFill>
                  <a:srgbClr val="FFFF00"/>
                </a:solidFill>
                <a:latin typeface="Calibri"/>
                <a:cs typeface="Calibri"/>
              </a:rPr>
              <a:t>into</a:t>
            </a:r>
            <a:r>
              <a:rPr sz="2800" spc="-9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FFFF00"/>
                </a:solidFill>
                <a:latin typeface="Calibri"/>
                <a:cs typeface="Calibri"/>
              </a:rPr>
              <a:t>a</a:t>
            </a:r>
            <a:r>
              <a:rPr sz="2800" spc="-10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FFFF00"/>
                </a:solidFill>
                <a:latin typeface="Calibri"/>
                <a:cs typeface="Calibri"/>
              </a:rPr>
              <a:t>larger</a:t>
            </a:r>
            <a:r>
              <a:rPr sz="2800" spc="-111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FFFF00"/>
                </a:solidFill>
                <a:latin typeface="Calibri"/>
                <a:cs typeface="Calibri"/>
              </a:rPr>
              <a:t>valley</a:t>
            </a:r>
            <a:r>
              <a:rPr sz="2800" spc="-11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spc="-11" dirty="0">
                <a:solidFill>
                  <a:srgbClr val="FFFF00"/>
                </a:solidFill>
                <a:latin typeface="Calibri"/>
                <a:cs typeface="Calibri"/>
              </a:rPr>
              <a:t>glacier </a:t>
            </a:r>
            <a:r>
              <a:rPr sz="2800" dirty="0">
                <a:solidFill>
                  <a:srgbClr val="FFFF00"/>
                </a:solidFill>
                <a:latin typeface="Calibri"/>
                <a:cs typeface="Calibri"/>
              </a:rPr>
              <a:t>(like</a:t>
            </a:r>
            <a:r>
              <a:rPr sz="2800" spc="-8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FFFF00"/>
                </a:solidFill>
                <a:latin typeface="Calibri"/>
                <a:cs typeface="Calibri"/>
              </a:rPr>
              <a:t>what</a:t>
            </a:r>
            <a:r>
              <a:rPr sz="2800" spc="-8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FFFF00"/>
                </a:solidFill>
                <a:latin typeface="Calibri"/>
                <a:cs typeface="Calibri"/>
              </a:rPr>
              <a:t>is</a:t>
            </a:r>
            <a:r>
              <a:rPr sz="2800" spc="-8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FFFF00"/>
                </a:solidFill>
                <a:latin typeface="Calibri"/>
                <a:cs typeface="Calibri"/>
              </a:rPr>
              <a:t>now</a:t>
            </a:r>
            <a:r>
              <a:rPr sz="2800" spc="-7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FFFF00"/>
                </a:solidFill>
                <a:latin typeface="Calibri"/>
                <a:cs typeface="Calibri"/>
              </a:rPr>
              <a:t>Lake </a:t>
            </a:r>
            <a:r>
              <a:rPr sz="2800" spc="-11" dirty="0">
                <a:solidFill>
                  <a:srgbClr val="FFFF00"/>
                </a:solidFill>
                <a:latin typeface="Calibri"/>
                <a:cs typeface="Calibri"/>
              </a:rPr>
              <a:t>Michigan)</a:t>
            </a:r>
            <a:r>
              <a:rPr sz="2800" spc="-11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28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35" dirty="0">
                <a:solidFill>
                  <a:srgbClr val="FFFFFF"/>
                </a:solidFill>
                <a:latin typeface="Calibri"/>
                <a:cs typeface="Calibri"/>
              </a:rPr>
              <a:t>—</a:t>
            </a:r>
            <a:r>
              <a:rPr sz="2800" i="1" dirty="0">
                <a:solidFill>
                  <a:srgbClr val="FFFFFF"/>
                </a:solidFill>
                <a:latin typeface="Calibri"/>
                <a:cs typeface="Calibri"/>
              </a:rPr>
              <a:t>Royal</a:t>
            </a:r>
            <a:r>
              <a:rPr sz="2800" i="1" spc="-1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i="1" spc="-11" dirty="0">
                <a:solidFill>
                  <a:srgbClr val="FFFFFF"/>
                </a:solidFill>
                <a:latin typeface="Calibri"/>
                <a:cs typeface="Calibri"/>
              </a:rPr>
              <a:t>Canadian </a:t>
            </a:r>
            <a:r>
              <a:rPr sz="2800" i="1" dirty="0">
                <a:solidFill>
                  <a:srgbClr val="FFFFFF"/>
                </a:solidFill>
                <a:latin typeface="Calibri"/>
                <a:cs typeface="Calibri"/>
              </a:rPr>
              <a:t>Air</a:t>
            </a:r>
            <a:r>
              <a:rPr sz="2800" i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i="1" dirty="0">
                <a:solidFill>
                  <a:srgbClr val="FFFFFF"/>
                </a:solidFill>
                <a:latin typeface="Calibri"/>
                <a:cs typeface="Calibri"/>
              </a:rPr>
              <a:t>Force</a:t>
            </a:r>
            <a:r>
              <a:rPr sz="2800" i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i="1" spc="-11" dirty="0">
                <a:solidFill>
                  <a:srgbClr val="FFFFFF"/>
                </a:solidFill>
                <a:latin typeface="Calibri"/>
                <a:cs typeface="Calibri"/>
              </a:rPr>
              <a:t>photograph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46381" y="484760"/>
            <a:ext cx="11055019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187520">
              <a:spcBef>
                <a:spcPts val="105"/>
              </a:spcBef>
            </a:pPr>
            <a:r>
              <a:rPr dirty="0"/>
              <a:t>Glacier Terminology</a:t>
            </a:r>
            <a:r>
              <a:rPr spc="-55" dirty="0"/>
              <a:t> </a:t>
            </a:r>
            <a:r>
              <a:rPr dirty="0"/>
              <a:t>- </a:t>
            </a:r>
            <a:r>
              <a:rPr spc="-11" dirty="0">
                <a:solidFill>
                  <a:srgbClr val="FFFF00"/>
                </a:solidFill>
              </a:rPr>
              <a:t>Surging</a:t>
            </a: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9809" y="1610867"/>
            <a:ext cx="5814060" cy="426415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7256782" y="1829818"/>
            <a:ext cx="3602355" cy="2228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dirty="0">
                <a:solidFill>
                  <a:srgbClr val="FFFF00"/>
                </a:solidFill>
                <a:latin typeface="Calibri"/>
                <a:cs typeface="Calibri"/>
              </a:rPr>
              <a:t>Columbia</a:t>
            </a:r>
            <a:r>
              <a:rPr spc="-2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00"/>
                </a:solidFill>
                <a:latin typeface="Calibri"/>
                <a:cs typeface="Calibri"/>
              </a:rPr>
              <a:t>Glacier</a:t>
            </a:r>
            <a:r>
              <a:rPr spc="-31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00"/>
                </a:solidFill>
                <a:latin typeface="Calibri"/>
                <a:cs typeface="Calibri"/>
              </a:rPr>
              <a:t>in</a:t>
            </a:r>
            <a:r>
              <a:rPr spc="-11" dirty="0">
                <a:solidFill>
                  <a:srgbClr val="FFFF00"/>
                </a:solidFill>
                <a:latin typeface="Calibri"/>
                <a:cs typeface="Calibri"/>
              </a:rPr>
              <a:t> Alaska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encroached</a:t>
            </a:r>
            <a:r>
              <a:rPr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forest</a:t>
            </a:r>
            <a:r>
              <a:rPr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spc="-5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pc="-35" dirty="0">
                <a:solidFill>
                  <a:srgbClr val="FFFFFF"/>
                </a:solidFill>
                <a:latin typeface="Calibri"/>
                <a:cs typeface="Calibri"/>
              </a:rPr>
              <a:t>it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surged</a:t>
            </a:r>
            <a:r>
              <a:rPr spc="-3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early</a:t>
            </a:r>
            <a:r>
              <a:rPr spc="-3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pc="-11" dirty="0">
                <a:solidFill>
                  <a:srgbClr val="FFFFFF"/>
                </a:solidFill>
                <a:latin typeface="Calibri"/>
                <a:cs typeface="Calibri"/>
              </a:rPr>
              <a:t>twentieth century,</a:t>
            </a:r>
            <a:r>
              <a:rPr spc="-7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00"/>
                </a:solidFill>
                <a:latin typeface="Calibri"/>
                <a:cs typeface="Calibri"/>
              </a:rPr>
              <a:t>pushing</a:t>
            </a:r>
            <a:r>
              <a:rPr spc="-5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00"/>
                </a:solidFill>
                <a:latin typeface="Calibri"/>
                <a:cs typeface="Calibri"/>
              </a:rPr>
              <a:t>trees,</a:t>
            </a:r>
            <a:r>
              <a:rPr spc="-51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pc="-11" dirty="0">
                <a:solidFill>
                  <a:srgbClr val="FFFF00"/>
                </a:solidFill>
                <a:latin typeface="Calibri"/>
                <a:cs typeface="Calibri"/>
              </a:rPr>
              <a:t>soil, </a:t>
            </a:r>
            <a:r>
              <a:rPr dirty="0">
                <a:solidFill>
                  <a:srgbClr val="FFFF00"/>
                </a:solidFill>
                <a:latin typeface="Calibri"/>
                <a:cs typeface="Calibri"/>
              </a:rPr>
              <a:t>rocks</a:t>
            </a:r>
            <a:r>
              <a:rPr spc="-51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00"/>
                </a:solidFill>
                <a:latin typeface="Calibri"/>
                <a:cs typeface="Calibri"/>
              </a:rPr>
              <a:t>and</a:t>
            </a:r>
            <a:r>
              <a:rPr spc="-2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00"/>
                </a:solidFill>
                <a:latin typeface="Calibri"/>
                <a:cs typeface="Calibri"/>
              </a:rPr>
              <a:t>debris</a:t>
            </a:r>
            <a:r>
              <a:rPr spc="-2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00"/>
                </a:solidFill>
                <a:latin typeface="Calibri"/>
                <a:cs typeface="Calibri"/>
              </a:rPr>
              <a:t>as</a:t>
            </a:r>
            <a:r>
              <a:rPr spc="-25" dirty="0">
                <a:solidFill>
                  <a:srgbClr val="FFFF00"/>
                </a:solidFill>
                <a:latin typeface="Calibri"/>
                <a:cs typeface="Calibri"/>
              </a:rPr>
              <a:t> it </a:t>
            </a:r>
            <a:r>
              <a:rPr dirty="0">
                <a:solidFill>
                  <a:srgbClr val="FFFF00"/>
                </a:solidFill>
                <a:latin typeface="Calibri"/>
                <a:cs typeface="Calibri"/>
              </a:rPr>
              <a:t>advanced.</a:t>
            </a:r>
            <a:r>
              <a:rPr spc="-31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00"/>
                </a:solidFill>
                <a:latin typeface="Calibri"/>
                <a:cs typeface="Calibri"/>
              </a:rPr>
              <a:t>This</a:t>
            </a:r>
            <a:r>
              <a:rPr spc="-31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pc="-11" dirty="0">
                <a:solidFill>
                  <a:srgbClr val="FFFF00"/>
                </a:solidFill>
                <a:latin typeface="Calibri"/>
                <a:cs typeface="Calibri"/>
              </a:rPr>
              <a:t>photograph </a:t>
            </a:r>
            <a:r>
              <a:rPr dirty="0">
                <a:solidFill>
                  <a:srgbClr val="FFFF00"/>
                </a:solidFill>
                <a:latin typeface="Calibri"/>
                <a:cs typeface="Calibri"/>
              </a:rPr>
              <a:t>was</a:t>
            </a:r>
            <a:r>
              <a:rPr spc="-51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00"/>
                </a:solidFill>
                <a:latin typeface="Calibri"/>
                <a:cs typeface="Calibri"/>
              </a:rPr>
              <a:t>taken</a:t>
            </a:r>
            <a:r>
              <a:rPr spc="-6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00"/>
                </a:solidFill>
                <a:latin typeface="Calibri"/>
                <a:cs typeface="Calibri"/>
              </a:rPr>
              <a:t>in</a:t>
            </a:r>
            <a:r>
              <a:rPr spc="-4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00"/>
                </a:solidFill>
                <a:latin typeface="Calibri"/>
                <a:cs typeface="Calibri"/>
              </a:rPr>
              <a:t>1914,</a:t>
            </a:r>
            <a:r>
              <a:rPr spc="-4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pc="-11" dirty="0">
                <a:solidFill>
                  <a:srgbClr val="FFFF00"/>
                </a:solidFill>
                <a:latin typeface="Calibri"/>
                <a:cs typeface="Calibri"/>
              </a:rPr>
              <a:t>several </a:t>
            </a:r>
            <a:r>
              <a:rPr dirty="0">
                <a:solidFill>
                  <a:srgbClr val="FFFF00"/>
                </a:solidFill>
                <a:latin typeface="Calibri"/>
                <a:cs typeface="Calibri"/>
              </a:rPr>
              <a:t>years</a:t>
            </a:r>
            <a:r>
              <a:rPr spc="-6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00"/>
                </a:solidFill>
                <a:latin typeface="Calibri"/>
                <a:cs typeface="Calibri"/>
              </a:rPr>
              <a:t>after</a:t>
            </a:r>
            <a:r>
              <a:rPr spc="-31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00"/>
                </a:solidFill>
                <a:latin typeface="Calibri"/>
                <a:cs typeface="Calibri"/>
              </a:rPr>
              <a:t>the</a:t>
            </a:r>
            <a:r>
              <a:rPr spc="-2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00"/>
                </a:solidFill>
                <a:latin typeface="Calibri"/>
                <a:cs typeface="Calibri"/>
              </a:rPr>
              <a:t>glacier</a:t>
            </a:r>
            <a:r>
              <a:rPr spc="-4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pc="-25" dirty="0">
                <a:solidFill>
                  <a:srgbClr val="FFFF00"/>
                </a:solidFill>
                <a:latin typeface="Calibri"/>
                <a:cs typeface="Calibri"/>
              </a:rPr>
              <a:t>had </a:t>
            </a:r>
            <a:r>
              <a:rPr dirty="0">
                <a:solidFill>
                  <a:srgbClr val="FFFF00"/>
                </a:solidFill>
                <a:latin typeface="Calibri"/>
                <a:cs typeface="Calibri"/>
              </a:rPr>
              <a:t>begun</a:t>
            </a:r>
            <a:r>
              <a:rPr spc="-4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00"/>
                </a:solidFill>
                <a:latin typeface="Calibri"/>
                <a:cs typeface="Calibri"/>
              </a:rPr>
              <a:t>to</a:t>
            </a:r>
            <a:r>
              <a:rPr spc="-51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00"/>
                </a:solidFill>
                <a:latin typeface="Calibri"/>
                <a:cs typeface="Calibri"/>
              </a:rPr>
              <a:t>surge.</a:t>
            </a:r>
            <a:r>
              <a:rPr spc="-3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i="1" spc="-11" dirty="0">
                <a:solidFill>
                  <a:srgbClr val="FFFFFF"/>
                </a:solidFill>
                <a:latin typeface="Calibri"/>
                <a:cs typeface="Calibri"/>
              </a:rPr>
              <a:t>Source: </a:t>
            </a:r>
            <a:r>
              <a:rPr i="1" dirty="0">
                <a:solidFill>
                  <a:srgbClr val="FFFFFF"/>
                </a:solidFill>
                <a:latin typeface="Calibri"/>
                <a:cs typeface="Calibri"/>
              </a:rPr>
              <a:t>University</a:t>
            </a:r>
            <a:r>
              <a:rPr i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i="1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i="1" spc="-11" dirty="0">
                <a:solidFill>
                  <a:srgbClr val="FFFFFF"/>
                </a:solidFill>
                <a:latin typeface="Calibri"/>
                <a:cs typeface="Calibri"/>
              </a:rPr>
              <a:t>Colorado, Boulder</a:t>
            </a:r>
            <a:endParaRPr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46381" y="484760"/>
            <a:ext cx="11512219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61139">
              <a:spcBef>
                <a:spcPts val="105"/>
              </a:spcBef>
            </a:pPr>
            <a:r>
              <a:rPr dirty="0"/>
              <a:t>Glacier Terminology</a:t>
            </a:r>
            <a:r>
              <a:rPr spc="-55" dirty="0"/>
              <a:t> </a:t>
            </a:r>
            <a:r>
              <a:rPr dirty="0"/>
              <a:t>-</a:t>
            </a:r>
            <a:r>
              <a:rPr lang="en-US" dirty="0"/>
              <a:t> </a:t>
            </a:r>
            <a:r>
              <a:rPr spc="-5" dirty="0"/>
              <a:t> </a:t>
            </a:r>
            <a:r>
              <a:rPr spc="-11" dirty="0">
                <a:solidFill>
                  <a:srgbClr val="FFFF00"/>
                </a:solidFill>
              </a:rPr>
              <a:t>Retreating</a:t>
            </a: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7472" y="1479803"/>
            <a:ext cx="11716512" cy="259232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017219" y="4523943"/>
            <a:ext cx="9805671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Muir</a:t>
            </a:r>
            <a:r>
              <a:rPr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pc="-20" dirty="0">
                <a:solidFill>
                  <a:srgbClr val="FFFFFF"/>
                </a:solidFill>
                <a:latin typeface="Calibri"/>
                <a:cs typeface="Calibri"/>
              </a:rPr>
              <a:t>Glacier,</a:t>
            </a:r>
            <a:r>
              <a:rPr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located</a:t>
            </a:r>
            <a:r>
              <a:rPr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Glacier</a:t>
            </a:r>
            <a:r>
              <a:rPr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pc="-40" dirty="0">
                <a:solidFill>
                  <a:srgbClr val="FFFFFF"/>
                </a:solidFill>
                <a:latin typeface="Calibri"/>
                <a:cs typeface="Calibri"/>
              </a:rPr>
              <a:t>Bay,</a:t>
            </a:r>
            <a:r>
              <a:rPr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Alaska,</a:t>
            </a:r>
            <a:r>
              <a:rPr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photographed</a:t>
            </a:r>
            <a:r>
              <a:rPr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pc="-115" dirty="0">
                <a:solidFill>
                  <a:srgbClr val="FFFFFF"/>
                </a:solidFill>
                <a:latin typeface="Calibri"/>
                <a:cs typeface="Calibri"/>
              </a:rPr>
              <a:t>W.</a:t>
            </a:r>
            <a:r>
              <a:rPr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Field</a:t>
            </a:r>
            <a:r>
              <a:rPr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pc="-20" dirty="0">
                <a:solidFill>
                  <a:srgbClr val="FFFFFF"/>
                </a:solidFill>
                <a:latin typeface="Calibri"/>
                <a:cs typeface="Calibri"/>
              </a:rPr>
              <a:t>Aug.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1941</a:t>
            </a:r>
            <a:r>
              <a:rPr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(left)</a:t>
            </a:r>
            <a:r>
              <a:rPr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B.</a:t>
            </a:r>
            <a:r>
              <a:rPr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Molnia</a:t>
            </a:r>
            <a:r>
              <a:rPr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Sep.</a:t>
            </a:r>
            <a:r>
              <a:rPr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1976</a:t>
            </a:r>
            <a:r>
              <a:rPr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(middle)</a:t>
            </a:r>
            <a:r>
              <a:rPr spc="-3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Aug.</a:t>
            </a:r>
            <a:r>
              <a:rPr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2004</a:t>
            </a:r>
            <a:r>
              <a:rPr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(right).</a:t>
            </a:r>
            <a:r>
              <a:rPr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Note</a:t>
            </a:r>
            <a:r>
              <a:rPr spc="-1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pc="-25" dirty="0">
                <a:solidFill>
                  <a:srgbClr val="FFFFFF"/>
                </a:solidFill>
                <a:latin typeface="Calibri"/>
                <a:cs typeface="Calibri"/>
              </a:rPr>
              <a:t>how </a:t>
            </a:r>
            <a:r>
              <a:rPr dirty="0">
                <a:solidFill>
                  <a:srgbClr val="FFFF00"/>
                </a:solidFill>
                <a:latin typeface="Calibri"/>
                <a:cs typeface="Calibri"/>
              </a:rPr>
              <a:t>the</a:t>
            </a:r>
            <a:r>
              <a:rPr spc="-3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00"/>
                </a:solidFill>
                <a:latin typeface="Calibri"/>
                <a:cs typeface="Calibri"/>
              </a:rPr>
              <a:t>glacier</a:t>
            </a:r>
            <a:r>
              <a:rPr spc="-4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00"/>
                </a:solidFill>
                <a:latin typeface="Calibri"/>
                <a:cs typeface="Calibri"/>
              </a:rPr>
              <a:t>has</a:t>
            </a:r>
            <a:r>
              <a:rPr spc="-2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pc="-11" dirty="0">
                <a:solidFill>
                  <a:srgbClr val="FFFF00"/>
                </a:solidFill>
                <a:latin typeface="Calibri"/>
                <a:cs typeface="Calibri"/>
              </a:rPr>
              <a:t>retreated</a:t>
            </a:r>
            <a:r>
              <a:rPr spc="-3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00"/>
                </a:solidFill>
                <a:latin typeface="Calibri"/>
                <a:cs typeface="Calibri"/>
              </a:rPr>
              <a:t>to</a:t>
            </a:r>
            <a:r>
              <a:rPr spc="-31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00"/>
                </a:solidFill>
                <a:latin typeface="Calibri"/>
                <a:cs typeface="Calibri"/>
              </a:rPr>
              <a:t>expose</a:t>
            </a:r>
            <a:r>
              <a:rPr spc="-2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00"/>
                </a:solidFill>
                <a:latin typeface="Calibri"/>
                <a:cs typeface="Calibri"/>
              </a:rPr>
              <a:t>rock</a:t>
            </a:r>
            <a:r>
              <a:rPr spc="-4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00"/>
                </a:solidFill>
                <a:latin typeface="Calibri"/>
                <a:cs typeface="Calibri"/>
              </a:rPr>
              <a:t>in</a:t>
            </a:r>
            <a:r>
              <a:rPr spc="-2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00"/>
                </a:solidFill>
                <a:latin typeface="Calibri"/>
                <a:cs typeface="Calibri"/>
              </a:rPr>
              <a:t>1976</a:t>
            </a:r>
            <a:r>
              <a:rPr spc="-31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00"/>
                </a:solidFill>
                <a:latin typeface="Calibri"/>
                <a:cs typeface="Calibri"/>
              </a:rPr>
              <a:t>that</a:t>
            </a:r>
            <a:r>
              <a:rPr spc="-3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00"/>
                </a:solidFill>
                <a:latin typeface="Calibri"/>
                <a:cs typeface="Calibri"/>
              </a:rPr>
              <a:t>has</a:t>
            </a:r>
            <a:r>
              <a:rPr spc="-2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00"/>
                </a:solidFill>
                <a:latin typeface="Calibri"/>
                <a:cs typeface="Calibri"/>
              </a:rPr>
              <a:t>since</a:t>
            </a:r>
            <a:r>
              <a:rPr spc="-2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00"/>
                </a:solidFill>
                <a:latin typeface="Calibri"/>
                <a:cs typeface="Calibri"/>
              </a:rPr>
              <a:t>become</a:t>
            </a:r>
            <a:r>
              <a:rPr spc="-31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pc="-20" dirty="0">
                <a:solidFill>
                  <a:srgbClr val="FFFF00"/>
                </a:solidFill>
                <a:latin typeface="Calibri"/>
                <a:cs typeface="Calibri"/>
              </a:rPr>
              <a:t>lush </a:t>
            </a:r>
            <a:r>
              <a:rPr dirty="0">
                <a:solidFill>
                  <a:srgbClr val="FFFF00"/>
                </a:solidFill>
                <a:latin typeface="Calibri"/>
                <a:cs typeface="Calibri"/>
              </a:rPr>
              <a:t>vegetation</a:t>
            </a:r>
            <a:r>
              <a:rPr spc="-4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00"/>
                </a:solidFill>
                <a:latin typeface="Calibri"/>
                <a:cs typeface="Calibri"/>
              </a:rPr>
              <a:t>in</a:t>
            </a:r>
            <a:r>
              <a:rPr spc="-4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00"/>
                </a:solidFill>
                <a:latin typeface="Calibri"/>
                <a:cs typeface="Calibri"/>
              </a:rPr>
              <a:t>2004.</a:t>
            </a:r>
            <a:r>
              <a:rPr spc="-31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glacier</a:t>
            </a:r>
            <a:r>
              <a:rPr spc="-5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has</a:t>
            </a:r>
            <a:r>
              <a:rPr spc="-3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retreated</a:t>
            </a:r>
            <a:r>
              <a:rPr spc="-3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so</a:t>
            </a:r>
            <a:r>
              <a:rPr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much</a:t>
            </a:r>
            <a:r>
              <a:rPr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that</a:t>
            </a:r>
            <a:r>
              <a:rPr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it</a:t>
            </a:r>
            <a:r>
              <a:rPr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spc="-3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hardly</a:t>
            </a:r>
            <a:r>
              <a:rPr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visible</a:t>
            </a:r>
            <a:r>
              <a:rPr spc="-25" dirty="0">
                <a:solidFill>
                  <a:srgbClr val="FFFFFF"/>
                </a:solidFill>
                <a:latin typeface="Calibri"/>
                <a:cs typeface="Calibri"/>
              </a:rPr>
              <a:t> in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pc="-3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2004</a:t>
            </a:r>
            <a:r>
              <a:rPr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photo.</a:t>
            </a:r>
            <a:r>
              <a:rPr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i="1" dirty="0">
                <a:solidFill>
                  <a:srgbClr val="FFFFFF"/>
                </a:solidFill>
                <a:latin typeface="Calibri"/>
                <a:cs typeface="Calibri"/>
              </a:rPr>
              <a:t>Courtesy</a:t>
            </a:r>
            <a:r>
              <a:rPr i="1" spc="-5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i="1" dirty="0">
                <a:solidFill>
                  <a:srgbClr val="FFFFFF"/>
                </a:solidFill>
                <a:latin typeface="Calibri"/>
                <a:cs typeface="Calibri"/>
              </a:rPr>
              <a:t>NSIDC</a:t>
            </a:r>
            <a:r>
              <a:rPr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i="1" dirty="0">
                <a:solidFill>
                  <a:srgbClr val="FFFFFF"/>
                </a:solidFill>
                <a:latin typeface="Calibri"/>
                <a:cs typeface="Calibri"/>
              </a:rPr>
              <a:t>Glacier</a:t>
            </a:r>
            <a:r>
              <a:rPr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i="1" dirty="0">
                <a:solidFill>
                  <a:srgbClr val="FFFFFF"/>
                </a:solidFill>
                <a:latin typeface="Calibri"/>
                <a:cs typeface="Calibri"/>
              </a:rPr>
              <a:t>Photo</a:t>
            </a:r>
            <a:r>
              <a:rPr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i="1" spc="-11" dirty="0">
                <a:solidFill>
                  <a:srgbClr val="FFFFFF"/>
                </a:solidFill>
                <a:latin typeface="Calibri"/>
                <a:cs typeface="Calibri"/>
              </a:rPr>
              <a:t>Collection</a:t>
            </a:r>
            <a:endParaRPr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46381" y="484760"/>
            <a:ext cx="11893219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23227">
              <a:spcBef>
                <a:spcPts val="105"/>
              </a:spcBef>
            </a:pPr>
            <a:r>
              <a:rPr dirty="0"/>
              <a:t>Glacier</a:t>
            </a:r>
            <a:r>
              <a:rPr spc="-25" dirty="0"/>
              <a:t> </a:t>
            </a:r>
            <a:r>
              <a:rPr dirty="0"/>
              <a:t>Terminology</a:t>
            </a:r>
            <a:r>
              <a:rPr spc="-40" dirty="0"/>
              <a:t> </a:t>
            </a:r>
            <a:r>
              <a:rPr dirty="0"/>
              <a:t>– </a:t>
            </a:r>
            <a:r>
              <a:rPr dirty="0">
                <a:solidFill>
                  <a:srgbClr val="FFFF00"/>
                </a:solidFill>
              </a:rPr>
              <a:t>Striations</a:t>
            </a:r>
            <a:r>
              <a:rPr spc="-25" dirty="0">
                <a:solidFill>
                  <a:srgbClr val="FFFF00"/>
                </a:solidFill>
              </a:rPr>
              <a:t> </a:t>
            </a:r>
            <a:r>
              <a:rPr dirty="0">
                <a:solidFill>
                  <a:srgbClr val="FFFF00"/>
                </a:solidFill>
              </a:rPr>
              <a:t>and</a:t>
            </a:r>
            <a:r>
              <a:rPr spc="-5" dirty="0">
                <a:solidFill>
                  <a:srgbClr val="FFFF00"/>
                </a:solidFill>
              </a:rPr>
              <a:t> </a:t>
            </a:r>
            <a:r>
              <a:rPr spc="-11" dirty="0">
                <a:solidFill>
                  <a:srgbClr val="FFFF00"/>
                </a:solidFill>
              </a:rPr>
              <a:t>Clasts</a:t>
            </a: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01385" y="1691639"/>
            <a:ext cx="4521708" cy="4523232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369567" y="2014220"/>
            <a:ext cx="4118611" cy="38901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spcBef>
                <a:spcPts val="95"/>
              </a:spcBef>
            </a:pP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28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fine</a:t>
            </a:r>
            <a:r>
              <a:rPr sz="28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FFFFFF"/>
                </a:solidFill>
                <a:latin typeface="Calibri"/>
                <a:cs typeface="Calibri"/>
              </a:rPr>
              <a:t>features</a:t>
            </a:r>
            <a:r>
              <a:rPr sz="28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28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FFFFFF"/>
                </a:solidFill>
                <a:latin typeface="Calibri"/>
                <a:cs typeface="Calibri"/>
              </a:rPr>
              <a:t>this </a:t>
            </a:r>
            <a:r>
              <a:rPr sz="2800" spc="-11" dirty="0">
                <a:solidFill>
                  <a:srgbClr val="FFFFFF"/>
                </a:solidFill>
                <a:latin typeface="Calibri"/>
                <a:cs typeface="Calibri"/>
              </a:rPr>
              <a:t>photograph</a:t>
            </a:r>
            <a:r>
              <a:rPr sz="2800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are</a:t>
            </a:r>
            <a:r>
              <a:rPr sz="2800" spc="-1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11" dirty="0">
                <a:solidFill>
                  <a:srgbClr val="FFFFFF"/>
                </a:solidFill>
                <a:latin typeface="Calibri"/>
                <a:cs typeface="Calibri"/>
              </a:rPr>
              <a:t>glacial </a:t>
            </a:r>
            <a:r>
              <a:rPr sz="2800" spc="-11" dirty="0">
                <a:solidFill>
                  <a:srgbClr val="FFFF00"/>
                </a:solidFill>
                <a:latin typeface="Calibri"/>
                <a:cs typeface="Calibri"/>
              </a:rPr>
              <a:t>striations,</a:t>
            </a:r>
            <a:r>
              <a:rPr sz="2800" spc="-4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FFFF00"/>
                </a:solidFill>
                <a:latin typeface="Calibri"/>
                <a:cs typeface="Calibri"/>
              </a:rPr>
              <a:t>or</a:t>
            </a:r>
            <a:r>
              <a:rPr sz="2800" spc="-6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spc="-11" dirty="0">
                <a:solidFill>
                  <a:srgbClr val="FFFF00"/>
                </a:solidFill>
                <a:latin typeface="Calibri"/>
                <a:cs typeface="Calibri"/>
              </a:rPr>
              <a:t>glacial scratches,</a:t>
            </a:r>
            <a:r>
              <a:rPr sz="2800" spc="-151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FFFF00"/>
                </a:solidFill>
                <a:latin typeface="Calibri"/>
                <a:cs typeface="Calibri"/>
              </a:rPr>
              <a:t>produced</a:t>
            </a:r>
            <a:r>
              <a:rPr sz="2800" spc="-13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spc="-11" dirty="0">
                <a:solidFill>
                  <a:srgbClr val="FFFF00"/>
                </a:solidFill>
                <a:latin typeface="Calibri"/>
                <a:cs typeface="Calibri"/>
              </a:rPr>
              <a:t>where </a:t>
            </a:r>
            <a:r>
              <a:rPr sz="2800" dirty="0">
                <a:solidFill>
                  <a:srgbClr val="FFFF00"/>
                </a:solidFill>
                <a:latin typeface="Calibri"/>
                <a:cs typeface="Calibri"/>
              </a:rPr>
              <a:t>clasts</a:t>
            </a:r>
            <a:r>
              <a:rPr sz="2800" spc="-91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spc="-11" dirty="0">
                <a:solidFill>
                  <a:srgbClr val="FFFF00"/>
                </a:solidFill>
                <a:latin typeface="Calibri"/>
                <a:cs typeface="Calibri"/>
              </a:rPr>
              <a:t>(gravel</a:t>
            </a:r>
            <a:r>
              <a:rPr sz="2800" spc="-91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FFFF00"/>
                </a:solidFill>
                <a:latin typeface="Calibri"/>
                <a:cs typeface="Calibri"/>
              </a:rPr>
              <a:t>and</a:t>
            </a:r>
            <a:r>
              <a:rPr sz="2800" spc="-9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spc="-11" dirty="0">
                <a:solidFill>
                  <a:srgbClr val="FFFF00"/>
                </a:solidFill>
                <a:latin typeface="Calibri"/>
                <a:cs typeface="Calibri"/>
              </a:rPr>
              <a:t>rocks) </a:t>
            </a:r>
            <a:r>
              <a:rPr sz="2800" dirty="0">
                <a:solidFill>
                  <a:srgbClr val="FFFF00"/>
                </a:solidFill>
                <a:latin typeface="Calibri"/>
                <a:cs typeface="Calibri"/>
              </a:rPr>
              <a:t>carried</a:t>
            </a:r>
            <a:r>
              <a:rPr sz="2800" spc="-6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FFFF00"/>
                </a:solidFill>
                <a:latin typeface="Calibri"/>
                <a:cs typeface="Calibri"/>
              </a:rPr>
              <a:t>by</a:t>
            </a:r>
            <a:r>
              <a:rPr sz="2800" spc="-5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FFFF00"/>
                </a:solidFill>
                <a:latin typeface="Calibri"/>
                <a:cs typeface="Calibri"/>
              </a:rPr>
              <a:t>the</a:t>
            </a:r>
            <a:r>
              <a:rPr sz="2800" spc="-5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FFFF00"/>
                </a:solidFill>
                <a:latin typeface="Calibri"/>
                <a:cs typeface="Calibri"/>
              </a:rPr>
              <a:t>glacial</a:t>
            </a:r>
            <a:r>
              <a:rPr sz="2800" spc="-8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FFFF00"/>
                </a:solidFill>
                <a:latin typeface="Calibri"/>
                <a:cs typeface="Calibri"/>
              </a:rPr>
              <a:t>ice</a:t>
            </a:r>
            <a:r>
              <a:rPr sz="2800" spc="-6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spc="-25" dirty="0">
                <a:solidFill>
                  <a:srgbClr val="FFFF00"/>
                </a:solidFill>
                <a:latin typeface="Calibri"/>
                <a:cs typeface="Calibri"/>
              </a:rPr>
              <a:t>and </a:t>
            </a:r>
            <a:r>
              <a:rPr sz="2800" spc="-11" dirty="0">
                <a:solidFill>
                  <a:srgbClr val="FFFF00"/>
                </a:solidFill>
                <a:latin typeface="Calibri"/>
                <a:cs typeface="Calibri"/>
              </a:rPr>
              <a:t>meltwater</a:t>
            </a:r>
            <a:r>
              <a:rPr sz="2800" spc="-111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FFFF00"/>
                </a:solidFill>
                <a:latin typeface="Calibri"/>
                <a:cs typeface="Calibri"/>
              </a:rPr>
              <a:t>cut</a:t>
            </a:r>
            <a:r>
              <a:rPr sz="2800" spc="-8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FFFF00"/>
                </a:solidFill>
                <a:latin typeface="Calibri"/>
                <a:cs typeface="Calibri"/>
              </a:rPr>
              <a:t>into</a:t>
            </a:r>
            <a:r>
              <a:rPr sz="2800" spc="-8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spc="-25" dirty="0">
                <a:solidFill>
                  <a:srgbClr val="FFFF00"/>
                </a:solidFill>
                <a:latin typeface="Calibri"/>
                <a:cs typeface="Calibri"/>
              </a:rPr>
              <a:t>the </a:t>
            </a:r>
            <a:r>
              <a:rPr sz="2800" dirty="0">
                <a:solidFill>
                  <a:srgbClr val="FFFF00"/>
                </a:solidFill>
                <a:latin typeface="Calibri"/>
                <a:cs typeface="Calibri"/>
                <a:hlinkClick r:id="rId3"/>
              </a:rPr>
              <a:t>bedrock.</a:t>
            </a:r>
            <a:r>
              <a:rPr sz="2800" spc="-100" dirty="0">
                <a:solidFill>
                  <a:srgbClr val="FFFF00"/>
                </a:solidFill>
                <a:latin typeface="Calibri"/>
                <a:cs typeface="Calibri"/>
                <a:hlinkClick r:id="rId3"/>
              </a:rPr>
              <a:t> </a:t>
            </a:r>
            <a:r>
              <a:rPr sz="2800" spc="-35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—</a:t>
            </a:r>
            <a:r>
              <a:rPr sz="2800" i="1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Source:</a:t>
            </a:r>
            <a:r>
              <a:rPr sz="2800" i="1" spc="-131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 </a:t>
            </a:r>
            <a:r>
              <a:rPr sz="2800" i="1" u="sng" spc="-11" dirty="0">
                <a:solidFill>
                  <a:srgbClr val="AEE0FF"/>
                </a:solidFill>
                <a:uFill>
                  <a:solidFill>
                    <a:srgbClr val="AEE0FF"/>
                  </a:solidFill>
                </a:uFill>
                <a:latin typeface="Calibri"/>
                <a:cs typeface="Calibri"/>
                <a:hlinkClick r:id="rId3"/>
              </a:rPr>
              <a:t>Natural</a:t>
            </a:r>
            <a:r>
              <a:rPr sz="2800" i="1" spc="-11" dirty="0">
                <a:solidFill>
                  <a:srgbClr val="AEE0FF"/>
                </a:solidFill>
                <a:latin typeface="Calibri"/>
                <a:cs typeface="Calibri"/>
                <a:hlinkClick r:id="rId3"/>
              </a:rPr>
              <a:t> </a:t>
            </a:r>
            <a:r>
              <a:rPr sz="2800" i="1" u="sng" spc="-11" dirty="0">
                <a:solidFill>
                  <a:srgbClr val="AEE0FF"/>
                </a:solidFill>
                <a:uFill>
                  <a:solidFill>
                    <a:srgbClr val="AEE0FF"/>
                  </a:solidFill>
                </a:uFill>
                <a:latin typeface="Calibri"/>
                <a:cs typeface="Calibri"/>
                <a:hlinkClick r:id="rId3"/>
              </a:rPr>
              <a:t>Resources</a:t>
            </a:r>
            <a:r>
              <a:rPr sz="2800" i="1" u="sng" spc="-100" dirty="0">
                <a:solidFill>
                  <a:srgbClr val="AEE0FF"/>
                </a:solidFill>
                <a:uFill>
                  <a:solidFill>
                    <a:srgbClr val="AEE0FF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2800" i="1" u="sng" spc="-11" dirty="0">
                <a:solidFill>
                  <a:srgbClr val="AEE0FF"/>
                </a:solidFill>
                <a:uFill>
                  <a:solidFill>
                    <a:srgbClr val="AEE0FF"/>
                  </a:solidFill>
                </a:uFill>
                <a:latin typeface="Calibri"/>
                <a:cs typeface="Calibri"/>
                <a:hlinkClick r:id="rId3"/>
              </a:rPr>
              <a:t>Canada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46381" y="484760"/>
            <a:ext cx="11817019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dirty="0"/>
              <a:t>Glacier</a:t>
            </a:r>
            <a:r>
              <a:rPr spc="-5" dirty="0"/>
              <a:t> </a:t>
            </a:r>
            <a:r>
              <a:rPr dirty="0"/>
              <a:t>Terminology</a:t>
            </a:r>
            <a:r>
              <a:rPr spc="-51" dirty="0"/>
              <a:t> </a:t>
            </a:r>
            <a:r>
              <a:rPr dirty="0"/>
              <a:t>–</a:t>
            </a:r>
            <a:r>
              <a:rPr spc="11" dirty="0"/>
              <a:t> </a:t>
            </a:r>
            <a:r>
              <a:rPr dirty="0">
                <a:solidFill>
                  <a:srgbClr val="FFFF00"/>
                </a:solidFill>
              </a:rPr>
              <a:t>End or Terminal</a:t>
            </a:r>
            <a:r>
              <a:rPr spc="-15" dirty="0">
                <a:solidFill>
                  <a:srgbClr val="FFFF00"/>
                </a:solidFill>
              </a:rPr>
              <a:t> </a:t>
            </a:r>
            <a:r>
              <a:rPr spc="-11" dirty="0">
                <a:solidFill>
                  <a:srgbClr val="FFFF00"/>
                </a:solidFill>
              </a:rPr>
              <a:t>Moraine</a:t>
            </a:r>
          </a:p>
        </p:txBody>
      </p:sp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67172" y="1699261"/>
            <a:ext cx="5931408" cy="454914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055320" y="1901444"/>
            <a:ext cx="4054475" cy="38901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spcBef>
                <a:spcPts val="95"/>
              </a:spcBef>
            </a:pP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End</a:t>
            </a:r>
            <a:r>
              <a:rPr sz="28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moraine</a:t>
            </a:r>
            <a:r>
              <a:rPr sz="2800" spc="-5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2800" spc="-7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800" spc="-7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11" dirty="0">
                <a:solidFill>
                  <a:srgbClr val="FFFFFF"/>
                </a:solidFill>
                <a:latin typeface="Calibri"/>
                <a:cs typeface="Calibri"/>
              </a:rPr>
              <a:t>piedmont </a:t>
            </a:r>
            <a:r>
              <a:rPr sz="2800" spc="-31" dirty="0">
                <a:solidFill>
                  <a:srgbClr val="FFFFFF"/>
                </a:solidFill>
                <a:latin typeface="Calibri"/>
                <a:cs typeface="Calibri"/>
              </a:rPr>
              <a:t>glacier,</a:t>
            </a:r>
            <a:r>
              <a:rPr sz="2800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Bylot</a:t>
            </a:r>
            <a:r>
              <a:rPr sz="28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Island,</a:t>
            </a:r>
            <a:r>
              <a:rPr sz="28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11" dirty="0">
                <a:solidFill>
                  <a:srgbClr val="FFFFFF"/>
                </a:solidFill>
                <a:latin typeface="Calibri"/>
                <a:cs typeface="Calibri"/>
              </a:rPr>
              <a:t>Canada </a:t>
            </a:r>
            <a:r>
              <a:rPr sz="2800" dirty="0">
                <a:solidFill>
                  <a:srgbClr val="FFFF00"/>
                </a:solidFill>
                <a:latin typeface="Calibri"/>
                <a:cs typeface="Calibri"/>
              </a:rPr>
              <a:t>The</a:t>
            </a:r>
            <a:r>
              <a:rPr sz="2800" spc="-10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spc="-25" dirty="0">
                <a:solidFill>
                  <a:srgbClr val="FFFF00"/>
                </a:solidFill>
                <a:latin typeface="Calibri"/>
                <a:cs typeface="Calibri"/>
              </a:rPr>
              <a:t>sharp-</a:t>
            </a:r>
            <a:r>
              <a:rPr sz="2800" dirty="0">
                <a:solidFill>
                  <a:srgbClr val="FFFF00"/>
                </a:solidFill>
                <a:latin typeface="Calibri"/>
                <a:cs typeface="Calibri"/>
              </a:rPr>
              <a:t>crested</a:t>
            </a:r>
            <a:r>
              <a:rPr sz="2800" spc="-71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FFFF00"/>
                </a:solidFill>
                <a:latin typeface="Calibri"/>
                <a:cs typeface="Calibri"/>
              </a:rPr>
              <a:t>ridge</a:t>
            </a:r>
            <a:r>
              <a:rPr sz="2800" spc="-91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spc="-25" dirty="0">
                <a:solidFill>
                  <a:srgbClr val="FFFF00"/>
                </a:solidFill>
                <a:latin typeface="Calibri"/>
                <a:cs typeface="Calibri"/>
              </a:rPr>
              <a:t>of </a:t>
            </a:r>
            <a:r>
              <a:rPr sz="2800" dirty="0">
                <a:solidFill>
                  <a:srgbClr val="FFFF00"/>
                </a:solidFill>
                <a:latin typeface="Calibri"/>
                <a:cs typeface="Calibri"/>
              </a:rPr>
              <a:t>till</a:t>
            </a:r>
            <a:r>
              <a:rPr sz="2800" spc="-6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FFFF00"/>
                </a:solidFill>
                <a:latin typeface="Calibri"/>
                <a:cs typeface="Calibri"/>
              </a:rPr>
              <a:t>(end</a:t>
            </a:r>
            <a:r>
              <a:rPr sz="2800" spc="-6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spc="-11" dirty="0">
                <a:solidFill>
                  <a:srgbClr val="FFFF00"/>
                </a:solidFill>
                <a:latin typeface="Calibri"/>
                <a:cs typeface="Calibri"/>
              </a:rPr>
              <a:t>moraine)</a:t>
            </a:r>
            <a:r>
              <a:rPr sz="2800" spc="-6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spc="-25" dirty="0">
                <a:solidFill>
                  <a:srgbClr val="FFFF00"/>
                </a:solidFill>
                <a:latin typeface="Calibri"/>
                <a:cs typeface="Calibri"/>
              </a:rPr>
              <a:t>was </a:t>
            </a:r>
            <a:r>
              <a:rPr sz="2800" dirty="0">
                <a:solidFill>
                  <a:srgbClr val="FFFF00"/>
                </a:solidFill>
                <a:latin typeface="Calibri"/>
                <a:cs typeface="Calibri"/>
              </a:rPr>
              <a:t>pushed</a:t>
            </a:r>
            <a:r>
              <a:rPr sz="2800" spc="-2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FFFF00"/>
                </a:solidFill>
                <a:latin typeface="Calibri"/>
                <a:cs typeface="Calibri"/>
              </a:rPr>
              <a:t>up</a:t>
            </a:r>
            <a:r>
              <a:rPr sz="2800" spc="-4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FFFF00"/>
                </a:solidFill>
                <a:latin typeface="Calibri"/>
                <a:cs typeface="Calibri"/>
              </a:rPr>
              <a:t>at</a:t>
            </a:r>
            <a:r>
              <a:rPr sz="2800" spc="-5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FFFF00"/>
                </a:solidFill>
                <a:latin typeface="Calibri"/>
                <a:cs typeface="Calibri"/>
              </a:rPr>
              <a:t>the</a:t>
            </a:r>
            <a:r>
              <a:rPr sz="2800" spc="-51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FFFF00"/>
                </a:solidFill>
                <a:latin typeface="Calibri"/>
                <a:cs typeface="Calibri"/>
              </a:rPr>
              <a:t>ice</a:t>
            </a:r>
            <a:r>
              <a:rPr sz="2800" spc="-6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spc="-11" dirty="0">
                <a:solidFill>
                  <a:srgbClr val="FFFF00"/>
                </a:solidFill>
                <a:latin typeface="Calibri"/>
                <a:cs typeface="Calibri"/>
              </a:rPr>
              <a:t>margin </a:t>
            </a:r>
            <a:r>
              <a:rPr sz="2800" dirty="0">
                <a:solidFill>
                  <a:srgbClr val="FFFF00"/>
                </a:solidFill>
                <a:latin typeface="Calibri"/>
                <a:cs typeface="Calibri"/>
              </a:rPr>
              <a:t>during</a:t>
            </a:r>
            <a:r>
              <a:rPr sz="2800" spc="-51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FFFF00"/>
                </a:solidFill>
                <a:latin typeface="Calibri"/>
                <a:cs typeface="Calibri"/>
              </a:rPr>
              <a:t>the</a:t>
            </a:r>
            <a:r>
              <a:rPr sz="2800" spc="-7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spc="-11" dirty="0">
                <a:solidFill>
                  <a:srgbClr val="FFFF00"/>
                </a:solidFill>
                <a:latin typeface="Calibri"/>
                <a:cs typeface="Calibri"/>
              </a:rPr>
              <a:t>glacier's </a:t>
            </a:r>
            <a:r>
              <a:rPr sz="2800" dirty="0">
                <a:solidFill>
                  <a:srgbClr val="FFFF00"/>
                </a:solidFill>
                <a:latin typeface="Calibri"/>
                <a:cs typeface="Calibri"/>
              </a:rPr>
              <a:t>maximum</a:t>
            </a:r>
            <a:r>
              <a:rPr sz="2800" spc="-13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FFFF00"/>
                </a:solidFill>
                <a:latin typeface="Calibri"/>
                <a:cs typeface="Calibri"/>
              </a:rPr>
              <a:t>advance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2800" spc="-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51" dirty="0">
                <a:solidFill>
                  <a:srgbClr val="FFFFFF"/>
                </a:solidFill>
                <a:latin typeface="Calibri"/>
                <a:cs typeface="Calibri"/>
              </a:rPr>
              <a:t>— </a:t>
            </a:r>
            <a:r>
              <a:rPr sz="2800" i="1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Source:</a:t>
            </a:r>
            <a:r>
              <a:rPr sz="2800" i="1" spc="-120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 </a:t>
            </a:r>
            <a:r>
              <a:rPr sz="2800" i="1" u="sng" dirty="0">
                <a:solidFill>
                  <a:srgbClr val="99FF99"/>
                </a:solidFill>
                <a:uFill>
                  <a:solidFill>
                    <a:srgbClr val="99FF99"/>
                  </a:solidFill>
                </a:uFill>
                <a:latin typeface="Calibri"/>
                <a:cs typeface="Calibri"/>
                <a:hlinkClick r:id="rId3"/>
              </a:rPr>
              <a:t>Natural</a:t>
            </a:r>
            <a:r>
              <a:rPr sz="2800" i="1" u="sng" spc="-115" dirty="0">
                <a:solidFill>
                  <a:srgbClr val="99FF99"/>
                </a:solidFill>
                <a:uFill>
                  <a:solidFill>
                    <a:srgbClr val="99FF99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2800" i="1" u="sng" spc="-11" dirty="0">
                <a:solidFill>
                  <a:srgbClr val="99FF99"/>
                </a:solidFill>
                <a:uFill>
                  <a:solidFill>
                    <a:srgbClr val="99FF99"/>
                  </a:solidFill>
                </a:uFill>
                <a:latin typeface="Calibri"/>
                <a:cs typeface="Calibri"/>
                <a:hlinkClick r:id="rId3"/>
              </a:rPr>
              <a:t>Resources</a:t>
            </a:r>
            <a:r>
              <a:rPr sz="2800" i="1" spc="-11" dirty="0">
                <a:solidFill>
                  <a:srgbClr val="99FF99"/>
                </a:solidFill>
                <a:latin typeface="Calibri"/>
                <a:cs typeface="Calibri"/>
                <a:hlinkClick r:id="rId3"/>
              </a:rPr>
              <a:t> </a:t>
            </a:r>
            <a:r>
              <a:rPr sz="2800" i="1" u="sng" spc="-11" dirty="0">
                <a:solidFill>
                  <a:srgbClr val="99FF99"/>
                </a:solidFill>
                <a:uFill>
                  <a:solidFill>
                    <a:srgbClr val="99FF99"/>
                  </a:solidFill>
                </a:uFill>
                <a:latin typeface="Calibri"/>
                <a:cs typeface="Calibri"/>
                <a:hlinkClick r:id="rId3"/>
              </a:rPr>
              <a:t>Canada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17948" y="1766317"/>
            <a:ext cx="6601968" cy="4283964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46381" y="484760"/>
            <a:ext cx="11969419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42236">
              <a:spcBef>
                <a:spcPts val="105"/>
              </a:spcBef>
            </a:pPr>
            <a:r>
              <a:rPr dirty="0"/>
              <a:t>Glacier</a:t>
            </a:r>
            <a:r>
              <a:rPr spc="-20" dirty="0"/>
              <a:t> </a:t>
            </a:r>
            <a:r>
              <a:rPr dirty="0"/>
              <a:t>Terminology</a:t>
            </a:r>
            <a:r>
              <a:rPr spc="-60" dirty="0"/>
              <a:t> </a:t>
            </a:r>
            <a:r>
              <a:rPr dirty="0"/>
              <a:t>-</a:t>
            </a:r>
            <a:r>
              <a:rPr spc="-11" dirty="0"/>
              <a:t> </a:t>
            </a:r>
            <a:r>
              <a:rPr dirty="0">
                <a:solidFill>
                  <a:srgbClr val="FFFF00"/>
                </a:solidFill>
              </a:rPr>
              <a:t>Lateral</a:t>
            </a:r>
            <a:r>
              <a:rPr spc="-5" dirty="0">
                <a:solidFill>
                  <a:srgbClr val="FFFF00"/>
                </a:solidFill>
              </a:rPr>
              <a:t> </a:t>
            </a:r>
            <a:r>
              <a:rPr dirty="0">
                <a:solidFill>
                  <a:srgbClr val="FFFF00"/>
                </a:solidFill>
              </a:rPr>
              <a:t>or</a:t>
            </a:r>
            <a:r>
              <a:rPr spc="-5" dirty="0">
                <a:solidFill>
                  <a:srgbClr val="FFFF00"/>
                </a:solidFill>
              </a:rPr>
              <a:t> </a:t>
            </a:r>
            <a:r>
              <a:rPr dirty="0">
                <a:solidFill>
                  <a:srgbClr val="FFFF00"/>
                </a:solidFill>
              </a:rPr>
              <a:t>Edge</a:t>
            </a:r>
            <a:r>
              <a:rPr spc="-5" dirty="0">
                <a:solidFill>
                  <a:srgbClr val="FFFF00"/>
                </a:solidFill>
              </a:rPr>
              <a:t> </a:t>
            </a:r>
            <a:r>
              <a:rPr spc="-11" dirty="0">
                <a:solidFill>
                  <a:srgbClr val="FFFF00"/>
                </a:solidFill>
              </a:rPr>
              <a:t>Moraine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78943" y="1599691"/>
            <a:ext cx="4066540" cy="25058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Lateral</a:t>
            </a:r>
            <a:r>
              <a:rPr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pc="-5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terminal</a:t>
            </a:r>
            <a:r>
              <a:rPr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moraines</a:t>
            </a:r>
            <a:r>
              <a:rPr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pc="-2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valley</a:t>
            </a:r>
            <a:r>
              <a:rPr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pc="-20" dirty="0">
                <a:solidFill>
                  <a:srgbClr val="FFFFFF"/>
                </a:solidFill>
                <a:latin typeface="Calibri"/>
                <a:cs typeface="Calibri"/>
              </a:rPr>
              <a:t>glacier,</a:t>
            </a:r>
            <a:r>
              <a:rPr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Bylot</a:t>
            </a:r>
            <a:r>
              <a:rPr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pc="-11" dirty="0">
                <a:solidFill>
                  <a:srgbClr val="FFFFFF"/>
                </a:solidFill>
                <a:latin typeface="Calibri"/>
                <a:cs typeface="Calibri"/>
              </a:rPr>
              <a:t>Island,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Canada.</a:t>
            </a:r>
            <a:r>
              <a:rPr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00"/>
                </a:solidFill>
                <a:latin typeface="Calibri"/>
                <a:cs typeface="Calibri"/>
              </a:rPr>
              <a:t>The</a:t>
            </a:r>
            <a:r>
              <a:rPr spc="-2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00"/>
                </a:solidFill>
                <a:latin typeface="Calibri"/>
                <a:cs typeface="Calibri"/>
              </a:rPr>
              <a:t>glacier</a:t>
            </a:r>
            <a:r>
              <a:rPr spc="-51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00"/>
                </a:solidFill>
                <a:latin typeface="Calibri"/>
                <a:cs typeface="Calibri"/>
              </a:rPr>
              <a:t>formed</a:t>
            </a:r>
            <a:r>
              <a:rPr spc="-2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pc="-51" dirty="0">
                <a:solidFill>
                  <a:srgbClr val="FFFF00"/>
                </a:solidFill>
                <a:latin typeface="Calibri"/>
                <a:cs typeface="Calibri"/>
              </a:rPr>
              <a:t>a </a:t>
            </a:r>
            <a:r>
              <a:rPr dirty="0">
                <a:solidFill>
                  <a:srgbClr val="FFFF00"/>
                </a:solidFill>
                <a:latin typeface="Calibri"/>
                <a:cs typeface="Calibri"/>
              </a:rPr>
              <a:t>massive</a:t>
            </a:r>
            <a:r>
              <a:rPr spc="-51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pc="-11" dirty="0">
                <a:solidFill>
                  <a:srgbClr val="FFFF00"/>
                </a:solidFill>
                <a:latin typeface="Calibri"/>
                <a:cs typeface="Calibri"/>
              </a:rPr>
              <a:t>sharp-</a:t>
            </a:r>
            <a:r>
              <a:rPr dirty="0">
                <a:solidFill>
                  <a:srgbClr val="FFFF00"/>
                </a:solidFill>
                <a:latin typeface="Calibri"/>
                <a:cs typeface="Calibri"/>
              </a:rPr>
              <a:t>crested</a:t>
            </a:r>
            <a:r>
              <a:rPr spc="-5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pc="-11" dirty="0">
                <a:solidFill>
                  <a:srgbClr val="FFFF00"/>
                </a:solidFill>
                <a:latin typeface="Calibri"/>
                <a:cs typeface="Calibri"/>
              </a:rPr>
              <a:t>lateral </a:t>
            </a:r>
            <a:r>
              <a:rPr dirty="0">
                <a:solidFill>
                  <a:srgbClr val="FFFF00"/>
                </a:solidFill>
                <a:latin typeface="Calibri"/>
                <a:cs typeface="Calibri"/>
              </a:rPr>
              <a:t>moraine</a:t>
            </a:r>
            <a:r>
              <a:rPr spc="-4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00"/>
                </a:solidFill>
                <a:latin typeface="Calibri"/>
                <a:cs typeface="Calibri"/>
              </a:rPr>
              <a:t>at</a:t>
            </a:r>
            <a:r>
              <a:rPr spc="-4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00"/>
                </a:solidFill>
                <a:latin typeface="Calibri"/>
                <a:cs typeface="Calibri"/>
              </a:rPr>
              <a:t>the</a:t>
            </a:r>
            <a:r>
              <a:rPr spc="-2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00"/>
                </a:solidFill>
                <a:latin typeface="Calibri"/>
                <a:cs typeface="Calibri"/>
              </a:rPr>
              <a:t>maximum</a:t>
            </a:r>
            <a:r>
              <a:rPr spc="-6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00"/>
                </a:solidFill>
                <a:latin typeface="Calibri"/>
                <a:cs typeface="Calibri"/>
              </a:rPr>
              <a:t>of</a:t>
            </a:r>
            <a:r>
              <a:rPr spc="-25" dirty="0">
                <a:solidFill>
                  <a:srgbClr val="FFFF00"/>
                </a:solidFill>
                <a:latin typeface="Calibri"/>
                <a:cs typeface="Calibri"/>
              </a:rPr>
              <a:t> its </a:t>
            </a:r>
            <a:r>
              <a:rPr dirty="0">
                <a:solidFill>
                  <a:srgbClr val="FFFF00"/>
                </a:solidFill>
                <a:latin typeface="Calibri"/>
                <a:cs typeface="Calibri"/>
              </a:rPr>
              <a:t>expansion</a:t>
            </a:r>
            <a:r>
              <a:rPr spc="-51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during</a:t>
            </a:r>
            <a:r>
              <a:rPr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Little</a:t>
            </a:r>
            <a:r>
              <a:rPr spc="-3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pc="-25" dirty="0">
                <a:solidFill>
                  <a:srgbClr val="FFFFFF"/>
                </a:solidFill>
                <a:latin typeface="Calibri"/>
                <a:cs typeface="Calibri"/>
              </a:rPr>
              <a:t>Ice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Age.</a:t>
            </a:r>
            <a:r>
              <a:rPr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more</a:t>
            </a:r>
            <a:r>
              <a:rPr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rounded</a:t>
            </a:r>
            <a:r>
              <a:rPr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pc="-11" dirty="0">
                <a:solidFill>
                  <a:srgbClr val="FFFFFF"/>
                </a:solidFill>
                <a:latin typeface="Calibri"/>
                <a:cs typeface="Calibri"/>
              </a:rPr>
              <a:t>terminal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moraine</a:t>
            </a:r>
            <a:r>
              <a:rPr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at</a:t>
            </a:r>
            <a:r>
              <a:rPr spc="-7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pc="-5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front</a:t>
            </a:r>
            <a:r>
              <a:rPr spc="-5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consists</a:t>
            </a:r>
            <a:r>
              <a:rPr spc="-5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pc="-2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medial</a:t>
            </a:r>
            <a:r>
              <a:rPr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moraines</a:t>
            </a:r>
            <a:r>
              <a:rPr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that</a:t>
            </a:r>
            <a:r>
              <a:rPr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pc="-20" dirty="0">
                <a:solidFill>
                  <a:srgbClr val="FFFFFF"/>
                </a:solidFill>
                <a:latin typeface="Calibri"/>
                <a:cs typeface="Calibri"/>
              </a:rPr>
              <a:t>were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created</a:t>
            </a:r>
            <a:r>
              <a:rPr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spc="-3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junction</a:t>
            </a:r>
            <a:r>
              <a:rPr spc="-35" dirty="0">
                <a:solidFill>
                  <a:srgbClr val="FFFFFF"/>
                </a:solidFill>
                <a:latin typeface="Calibri"/>
                <a:cs typeface="Calibri"/>
              </a:rPr>
              <a:t> of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tributary</a:t>
            </a:r>
            <a:r>
              <a:rPr spc="-7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glaciers</a:t>
            </a:r>
            <a:r>
              <a:rPr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upstream.</a:t>
            </a:r>
            <a:r>
              <a:rPr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pc="-51" dirty="0">
                <a:solidFill>
                  <a:srgbClr val="FFFFFF"/>
                </a:solidFill>
                <a:latin typeface="Calibri"/>
                <a:cs typeface="Calibri"/>
              </a:rPr>
              <a:t>— </a:t>
            </a:r>
            <a:r>
              <a:rPr i="1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Source:</a:t>
            </a:r>
            <a:r>
              <a:rPr i="1" spc="-40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 </a:t>
            </a:r>
            <a:r>
              <a:rPr i="1" u="sng" dirty="0">
                <a:solidFill>
                  <a:srgbClr val="99FF99"/>
                </a:solidFill>
                <a:uFill>
                  <a:solidFill>
                    <a:srgbClr val="99FF99"/>
                  </a:solidFill>
                </a:uFill>
                <a:latin typeface="Calibri"/>
                <a:cs typeface="Calibri"/>
                <a:hlinkClick r:id="rId3"/>
              </a:rPr>
              <a:t>Natural</a:t>
            </a:r>
            <a:r>
              <a:rPr i="1" u="sng" spc="-31" dirty="0">
                <a:solidFill>
                  <a:srgbClr val="99FF99"/>
                </a:solidFill>
                <a:uFill>
                  <a:solidFill>
                    <a:srgbClr val="99FF99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i="1" u="sng" spc="-11" dirty="0">
                <a:solidFill>
                  <a:srgbClr val="99FF99"/>
                </a:solidFill>
                <a:uFill>
                  <a:solidFill>
                    <a:srgbClr val="99FF99"/>
                  </a:solidFill>
                </a:uFill>
                <a:latin typeface="Calibri"/>
                <a:cs typeface="Calibri"/>
                <a:hlinkClick r:id="rId3"/>
              </a:rPr>
              <a:t>Resources</a:t>
            </a:r>
            <a:r>
              <a:rPr i="1" spc="-11" dirty="0">
                <a:solidFill>
                  <a:srgbClr val="99FF99"/>
                </a:solidFill>
                <a:latin typeface="Calibri"/>
                <a:cs typeface="Calibri"/>
                <a:hlinkClick r:id="rId3"/>
              </a:rPr>
              <a:t> </a:t>
            </a:r>
            <a:r>
              <a:rPr i="1" u="sng" spc="-11" dirty="0">
                <a:solidFill>
                  <a:srgbClr val="99FF99"/>
                </a:solidFill>
                <a:uFill>
                  <a:solidFill>
                    <a:srgbClr val="99FF99"/>
                  </a:solidFill>
                </a:uFill>
                <a:latin typeface="Calibri"/>
                <a:cs typeface="Calibri"/>
                <a:hlinkClick r:id="rId3"/>
              </a:rPr>
              <a:t>Canada</a:t>
            </a:r>
            <a:endParaRPr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74" y="1851661"/>
            <a:ext cx="12187555" cy="5006340"/>
            <a:chOff x="4572" y="1851660"/>
            <a:chExt cx="12187555" cy="50063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8976" y="1851660"/>
              <a:ext cx="5567172" cy="246583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46648" y="3721608"/>
              <a:ext cx="6129528" cy="26670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46381" y="484760"/>
            <a:ext cx="11856641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129637">
              <a:spcBef>
                <a:spcPts val="105"/>
              </a:spcBef>
            </a:pPr>
            <a:r>
              <a:rPr dirty="0"/>
              <a:t>Moraine</a:t>
            </a:r>
            <a:r>
              <a:rPr spc="-15" dirty="0"/>
              <a:t> </a:t>
            </a:r>
            <a:r>
              <a:rPr dirty="0"/>
              <a:t>Deposits</a:t>
            </a:r>
            <a:r>
              <a:rPr spc="-35" dirty="0"/>
              <a:t> </a:t>
            </a:r>
            <a:r>
              <a:rPr dirty="0"/>
              <a:t>Typical</a:t>
            </a:r>
            <a:r>
              <a:rPr spc="-35" dirty="0"/>
              <a:t> </a:t>
            </a:r>
            <a:r>
              <a:rPr dirty="0"/>
              <a:t>to</a:t>
            </a:r>
            <a:r>
              <a:rPr spc="-15" dirty="0"/>
              <a:t> </a:t>
            </a:r>
            <a:r>
              <a:rPr dirty="0"/>
              <a:t>NE</a:t>
            </a:r>
            <a:r>
              <a:rPr spc="-11" dirty="0"/>
              <a:t> Illinois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54510"/>
            <a:ext cx="12192000" cy="1731645"/>
            <a:chOff x="0" y="254508"/>
            <a:chExt cx="12192000" cy="17316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21891" y="254508"/>
              <a:ext cx="4108704" cy="112166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66132" y="254508"/>
              <a:ext cx="6088379" cy="112166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864108"/>
              <a:ext cx="6944868" cy="112166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80403" y="864108"/>
              <a:ext cx="5911596" cy="1121664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63653" y="1473708"/>
            <a:ext cx="11705844" cy="1121664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52781" y="390272"/>
            <a:ext cx="11691620" cy="185884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indent="-1271" algn="ctr">
              <a:spcBef>
                <a:spcPts val="95"/>
              </a:spcBef>
            </a:pPr>
            <a:r>
              <a:rPr sz="4000" dirty="0"/>
              <a:t>Kane</a:t>
            </a:r>
            <a:r>
              <a:rPr sz="4000" spc="-135" dirty="0"/>
              <a:t> </a:t>
            </a:r>
            <a:r>
              <a:rPr sz="4000" dirty="0"/>
              <a:t>County’s</a:t>
            </a:r>
            <a:r>
              <a:rPr sz="4000" spc="-111" dirty="0"/>
              <a:t> </a:t>
            </a:r>
            <a:r>
              <a:rPr sz="4000" dirty="0"/>
              <a:t>Planning</a:t>
            </a:r>
            <a:r>
              <a:rPr sz="4000" spc="-115" dirty="0"/>
              <a:t> </a:t>
            </a:r>
            <a:r>
              <a:rPr sz="4000" dirty="0"/>
              <a:t>and</a:t>
            </a:r>
            <a:r>
              <a:rPr sz="4000" spc="-131" dirty="0"/>
              <a:t> </a:t>
            </a:r>
            <a:r>
              <a:rPr sz="4000" spc="-11" dirty="0"/>
              <a:t>Resource </a:t>
            </a:r>
            <a:r>
              <a:rPr sz="4000" dirty="0"/>
              <a:t>Management</a:t>
            </a:r>
            <a:r>
              <a:rPr sz="4000" spc="-111" dirty="0"/>
              <a:t> </a:t>
            </a:r>
            <a:r>
              <a:rPr sz="4000" dirty="0"/>
              <a:t>Programs</a:t>
            </a:r>
            <a:r>
              <a:rPr sz="4000" spc="-135" dirty="0"/>
              <a:t> </a:t>
            </a:r>
            <a:r>
              <a:rPr sz="4000" dirty="0"/>
              <a:t>are</a:t>
            </a:r>
            <a:r>
              <a:rPr sz="4000" spc="-140" dirty="0"/>
              <a:t> </a:t>
            </a:r>
            <a:r>
              <a:rPr sz="4000" dirty="0"/>
              <a:t>built</a:t>
            </a:r>
            <a:r>
              <a:rPr sz="4000" spc="-160" dirty="0"/>
              <a:t> </a:t>
            </a:r>
            <a:r>
              <a:rPr sz="4000" dirty="0"/>
              <a:t>upon</a:t>
            </a:r>
            <a:r>
              <a:rPr sz="4000" spc="-145" dirty="0"/>
              <a:t> </a:t>
            </a:r>
            <a:r>
              <a:rPr sz="4000" dirty="0"/>
              <a:t>Regional</a:t>
            </a:r>
            <a:r>
              <a:rPr sz="4000" spc="-145" dirty="0"/>
              <a:t> </a:t>
            </a:r>
            <a:r>
              <a:rPr sz="4000" spc="-25" dirty="0"/>
              <a:t>and </a:t>
            </a:r>
            <a:r>
              <a:rPr sz="4000" dirty="0"/>
              <a:t>Statewide</a:t>
            </a:r>
            <a:r>
              <a:rPr sz="4000" spc="-180" dirty="0"/>
              <a:t> </a:t>
            </a:r>
            <a:r>
              <a:rPr sz="4000" dirty="0"/>
              <a:t>Land</a:t>
            </a:r>
            <a:r>
              <a:rPr sz="4000" spc="-169" dirty="0"/>
              <a:t> </a:t>
            </a:r>
            <a:r>
              <a:rPr sz="4000" dirty="0"/>
              <a:t>Resource</a:t>
            </a:r>
            <a:r>
              <a:rPr sz="4000" spc="-175" dirty="0"/>
              <a:t> </a:t>
            </a:r>
            <a:r>
              <a:rPr sz="4000" dirty="0"/>
              <a:t>Management</a:t>
            </a:r>
            <a:r>
              <a:rPr sz="4000" spc="-135" dirty="0"/>
              <a:t> </a:t>
            </a:r>
            <a:r>
              <a:rPr sz="4000" spc="-11" dirty="0"/>
              <a:t>Planning</a:t>
            </a:r>
            <a:endParaRPr sz="4000"/>
          </a:p>
        </p:txBody>
      </p:sp>
      <p:grpSp>
        <p:nvGrpSpPr>
          <p:cNvPr id="9" name="object 9"/>
          <p:cNvGrpSpPr/>
          <p:nvPr/>
        </p:nvGrpSpPr>
        <p:grpSpPr>
          <a:xfrm>
            <a:off x="512063" y="2570989"/>
            <a:ext cx="11009631" cy="3926204"/>
            <a:chOff x="512063" y="2570988"/>
            <a:chExt cx="11009630" cy="3926204"/>
          </a:xfrm>
        </p:grpSpPr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2063" y="2706624"/>
              <a:ext cx="667511" cy="67817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90955" y="2570988"/>
              <a:ext cx="5722620" cy="90220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977128" y="2570988"/>
              <a:ext cx="4483608" cy="90220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90955" y="3058668"/>
              <a:ext cx="5297424" cy="90220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551931" y="3058668"/>
              <a:ext cx="5655564" cy="90220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90955" y="3546348"/>
              <a:ext cx="4460748" cy="90220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2063" y="4267200"/>
              <a:ext cx="667511" cy="67818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90955" y="4131563"/>
              <a:ext cx="7504176" cy="90220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758683" y="4131563"/>
              <a:ext cx="3762755" cy="90220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90955" y="4619244"/>
              <a:ext cx="9287256" cy="90220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90955" y="5106923"/>
              <a:ext cx="3986784" cy="90220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354067" y="5106923"/>
              <a:ext cx="5812536" cy="90220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630156" y="5106923"/>
              <a:ext cx="1641348" cy="90220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90955" y="5594604"/>
              <a:ext cx="2118360" cy="90220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481071" y="5594604"/>
              <a:ext cx="1802892" cy="902208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688342" y="2677414"/>
            <a:ext cx="10452735" cy="35631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591" marR="430520" indent="-342891">
              <a:spcBef>
                <a:spcPts val="105"/>
              </a:spcBef>
              <a:buClr>
                <a:srgbClr val="99FF99"/>
              </a:buClr>
              <a:buSzPct val="79687"/>
              <a:buFont typeface="Wingdings"/>
              <a:buChar char=""/>
              <a:tabLst>
                <a:tab pos="355591" algn="l"/>
              </a:tabLst>
            </a:pP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3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1985</a:t>
            </a:r>
            <a:r>
              <a:rPr sz="32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3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Illinois</a:t>
            </a:r>
            <a:r>
              <a:rPr sz="3200" spc="-1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adopted</a:t>
            </a:r>
            <a:r>
              <a:rPr sz="32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2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00"/>
                </a:solidFill>
                <a:latin typeface="Arial"/>
                <a:cs typeface="Arial"/>
              </a:rPr>
              <a:t>Local</a:t>
            </a:r>
            <a:r>
              <a:rPr sz="3200" spc="-2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00"/>
                </a:solidFill>
                <a:latin typeface="Arial"/>
                <a:cs typeface="Arial"/>
              </a:rPr>
              <a:t>Land</a:t>
            </a:r>
            <a:r>
              <a:rPr sz="3200" spc="-3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spc="-11" dirty="0">
                <a:solidFill>
                  <a:srgbClr val="FFFF00"/>
                </a:solidFill>
                <a:latin typeface="Arial"/>
                <a:cs typeface="Arial"/>
              </a:rPr>
              <a:t>Resource </a:t>
            </a:r>
            <a:r>
              <a:rPr sz="3200" dirty="0">
                <a:solidFill>
                  <a:srgbClr val="FFFF00"/>
                </a:solidFill>
                <a:latin typeface="Arial"/>
                <a:cs typeface="Arial"/>
              </a:rPr>
              <a:t>Management</a:t>
            </a:r>
            <a:r>
              <a:rPr sz="3200" spc="-6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00"/>
                </a:solidFill>
                <a:latin typeface="Arial"/>
                <a:cs typeface="Arial"/>
              </a:rPr>
              <a:t>Planning</a:t>
            </a:r>
            <a:r>
              <a:rPr sz="3200" spc="-3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00"/>
                </a:solidFill>
                <a:latin typeface="Arial"/>
                <a:cs typeface="Arial"/>
              </a:rPr>
              <a:t>Act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32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Illinois</a:t>
            </a:r>
            <a:r>
              <a:rPr sz="32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Compiled</a:t>
            </a:r>
            <a:r>
              <a:rPr sz="32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11" dirty="0">
                <a:solidFill>
                  <a:srgbClr val="FFFFFF"/>
                </a:solidFill>
                <a:latin typeface="Arial"/>
                <a:cs typeface="Arial"/>
              </a:rPr>
              <a:t>Statutes,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Chapter</a:t>
            </a:r>
            <a:r>
              <a:rPr sz="3200" spc="-5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50</a:t>
            </a:r>
            <a:r>
              <a:rPr sz="3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ILCS</a:t>
            </a:r>
            <a:r>
              <a:rPr sz="32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20" dirty="0">
                <a:solidFill>
                  <a:srgbClr val="FFFFFF"/>
                </a:solidFill>
                <a:latin typeface="Arial"/>
                <a:cs typeface="Arial"/>
              </a:rPr>
              <a:t>805.</a:t>
            </a:r>
            <a:endParaRPr sz="3200">
              <a:latin typeface="Arial"/>
              <a:cs typeface="Arial"/>
            </a:endParaRPr>
          </a:p>
          <a:p>
            <a:pPr marL="355591" marR="5080" indent="-342891">
              <a:spcBef>
                <a:spcPts val="771"/>
              </a:spcBef>
              <a:buClr>
                <a:srgbClr val="99FF99"/>
              </a:buClr>
              <a:buSzPct val="79687"/>
              <a:buFont typeface="Wingdings"/>
              <a:buChar char=""/>
              <a:tabLst>
                <a:tab pos="355591" algn="l"/>
              </a:tabLst>
            </a:pP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32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important</a:t>
            </a:r>
            <a:r>
              <a:rPr sz="32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legislating</a:t>
            </a:r>
            <a:r>
              <a:rPr sz="3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added</a:t>
            </a:r>
            <a:r>
              <a:rPr sz="32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32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2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00"/>
                </a:solidFill>
                <a:latin typeface="Arial"/>
                <a:cs typeface="Arial"/>
              </a:rPr>
              <a:t>ability</a:t>
            </a:r>
            <a:r>
              <a:rPr sz="3200" spc="-2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00"/>
                </a:solidFill>
                <a:latin typeface="Arial"/>
                <a:cs typeface="Arial"/>
              </a:rPr>
              <a:t>of</a:t>
            </a:r>
            <a:r>
              <a:rPr sz="3200" spc="-2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spc="-11" dirty="0">
                <a:solidFill>
                  <a:srgbClr val="FFFF00"/>
                </a:solidFill>
                <a:latin typeface="Arial"/>
                <a:cs typeface="Arial"/>
              </a:rPr>
              <a:t>counties </a:t>
            </a:r>
            <a:r>
              <a:rPr sz="3200" dirty="0">
                <a:solidFill>
                  <a:srgbClr val="FFFF00"/>
                </a:solidFill>
                <a:latin typeface="Arial"/>
                <a:cs typeface="Arial"/>
              </a:rPr>
              <a:t>and</a:t>
            </a:r>
            <a:r>
              <a:rPr sz="3200" spc="-5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00"/>
                </a:solidFill>
                <a:latin typeface="Arial"/>
                <a:cs typeface="Arial"/>
              </a:rPr>
              <a:t>municipalities</a:t>
            </a:r>
            <a:r>
              <a:rPr sz="3200" spc="-3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00"/>
                </a:solidFill>
                <a:latin typeface="Arial"/>
                <a:cs typeface="Arial"/>
              </a:rPr>
              <a:t>to</a:t>
            </a:r>
            <a:r>
              <a:rPr sz="3200" spc="-4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00"/>
                </a:solidFill>
                <a:latin typeface="Arial"/>
                <a:cs typeface="Arial"/>
              </a:rPr>
              <a:t>develop</a:t>
            </a:r>
            <a:r>
              <a:rPr sz="3200" spc="-4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00"/>
                </a:solidFill>
                <a:latin typeface="Arial"/>
                <a:cs typeface="Arial"/>
              </a:rPr>
              <a:t>joint</a:t>
            </a:r>
            <a:r>
              <a:rPr sz="3200" spc="-4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00"/>
                </a:solidFill>
                <a:latin typeface="Arial"/>
                <a:cs typeface="Arial"/>
              </a:rPr>
              <a:t>land</a:t>
            </a:r>
            <a:r>
              <a:rPr sz="3200" spc="-4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spc="-11" dirty="0">
                <a:solidFill>
                  <a:srgbClr val="FFFF00"/>
                </a:solidFill>
                <a:latin typeface="Arial"/>
                <a:cs typeface="Arial"/>
              </a:rPr>
              <a:t>resource </a:t>
            </a:r>
            <a:r>
              <a:rPr sz="3200" dirty="0">
                <a:solidFill>
                  <a:srgbClr val="FFFF00"/>
                </a:solidFill>
                <a:latin typeface="Arial"/>
                <a:cs typeface="Arial"/>
              </a:rPr>
              <a:t>management</a:t>
            </a:r>
            <a:r>
              <a:rPr sz="3200" spc="-4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00"/>
                </a:solidFill>
                <a:latin typeface="Arial"/>
                <a:cs typeface="Arial"/>
              </a:rPr>
              <a:t>plans</a:t>
            </a:r>
            <a:r>
              <a:rPr sz="3200" spc="-5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sz="32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address</a:t>
            </a:r>
            <a:r>
              <a:rPr sz="32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critical</a:t>
            </a:r>
            <a:r>
              <a:rPr sz="32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land</a:t>
            </a:r>
            <a:r>
              <a:rPr sz="3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32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11" dirty="0">
                <a:solidFill>
                  <a:srgbClr val="FFFF00"/>
                </a:solidFill>
                <a:latin typeface="Arial"/>
                <a:cs typeface="Arial"/>
              </a:rPr>
              <a:t>water </a:t>
            </a:r>
            <a:r>
              <a:rPr sz="3200" dirty="0">
                <a:solidFill>
                  <a:srgbClr val="FFFF00"/>
                </a:solidFill>
                <a:latin typeface="Arial"/>
                <a:cs typeface="Arial"/>
              </a:rPr>
              <a:t>resource</a:t>
            </a:r>
            <a:r>
              <a:rPr sz="3200" spc="-5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spc="-11" dirty="0">
                <a:solidFill>
                  <a:srgbClr val="FFFFFF"/>
                </a:solidFill>
                <a:latin typeface="Arial"/>
                <a:cs typeface="Arial"/>
              </a:rPr>
              <a:t>issues.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2"/>
          <p:cNvSpPr txBox="1"/>
          <p:nvPr/>
        </p:nvSpPr>
        <p:spPr>
          <a:xfrm>
            <a:off x="205841" y="1903554"/>
            <a:ext cx="4628515" cy="38901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591" marR="5080" indent="-342891">
              <a:spcBef>
                <a:spcPts val="95"/>
              </a:spcBef>
              <a:buClr>
                <a:srgbClr val="99FF99"/>
              </a:buClr>
              <a:buSzPct val="80357"/>
              <a:buFont typeface="Wingdings"/>
              <a:buChar char=""/>
              <a:tabLst>
                <a:tab pos="355591" algn="l"/>
              </a:tabLst>
            </a:pP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Ground</a:t>
            </a:r>
            <a:r>
              <a:rPr sz="28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moraines</a:t>
            </a:r>
            <a:r>
              <a:rPr sz="2800" spc="-7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2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FFFF00"/>
                </a:solidFill>
                <a:latin typeface="Arial"/>
                <a:cs typeface="Arial"/>
              </a:rPr>
              <a:t>till </a:t>
            </a:r>
            <a:r>
              <a:rPr sz="2800" dirty="0">
                <a:solidFill>
                  <a:srgbClr val="FFFF00"/>
                </a:solidFill>
                <a:latin typeface="Arial"/>
                <a:cs typeface="Arial"/>
              </a:rPr>
              <a:t>covered</a:t>
            </a:r>
            <a:r>
              <a:rPr sz="2800" spc="-8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00"/>
                </a:solidFill>
                <a:latin typeface="Arial"/>
                <a:cs typeface="Arial"/>
              </a:rPr>
              <a:t>areas</a:t>
            </a:r>
            <a:r>
              <a:rPr sz="2800" spc="-6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FFFF00"/>
                </a:solidFill>
                <a:latin typeface="Arial"/>
                <a:cs typeface="Arial"/>
              </a:rPr>
              <a:t>with </a:t>
            </a:r>
            <a:r>
              <a:rPr sz="2800" dirty="0">
                <a:solidFill>
                  <a:srgbClr val="FFFF00"/>
                </a:solidFill>
                <a:latin typeface="Arial"/>
                <a:cs typeface="Arial"/>
              </a:rPr>
              <a:t>irregular</a:t>
            </a:r>
            <a:r>
              <a:rPr sz="2800" spc="-10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00"/>
                </a:solidFill>
                <a:latin typeface="Arial"/>
                <a:cs typeface="Arial"/>
              </a:rPr>
              <a:t>topography</a:t>
            </a:r>
            <a:r>
              <a:rPr sz="2800" spc="-11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FFFF00"/>
                </a:solidFill>
                <a:latin typeface="Arial"/>
                <a:cs typeface="Arial"/>
              </a:rPr>
              <a:t>and </a:t>
            </a:r>
            <a:r>
              <a:rPr sz="2800" dirty="0">
                <a:solidFill>
                  <a:srgbClr val="FFFF00"/>
                </a:solidFill>
                <a:latin typeface="Arial"/>
                <a:cs typeface="Arial"/>
              </a:rPr>
              <a:t>no</a:t>
            </a:r>
            <a:r>
              <a:rPr sz="2800" spc="-5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00"/>
                </a:solidFill>
                <a:latin typeface="Arial"/>
                <a:cs typeface="Arial"/>
              </a:rPr>
              <a:t>ridges,</a:t>
            </a:r>
            <a:r>
              <a:rPr sz="2800" spc="-6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00"/>
                </a:solidFill>
                <a:latin typeface="Arial"/>
                <a:cs typeface="Arial"/>
              </a:rPr>
              <a:t>often</a:t>
            </a:r>
            <a:r>
              <a:rPr sz="2800" spc="-6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spc="-11" dirty="0">
                <a:solidFill>
                  <a:srgbClr val="FFFF00"/>
                </a:solidFill>
                <a:latin typeface="Arial"/>
                <a:cs typeface="Arial"/>
              </a:rPr>
              <a:t>forming </a:t>
            </a:r>
            <a:r>
              <a:rPr sz="2800" dirty="0">
                <a:solidFill>
                  <a:srgbClr val="FFFF00"/>
                </a:solidFill>
                <a:latin typeface="Arial"/>
                <a:cs typeface="Arial"/>
              </a:rPr>
              <a:t>gently</a:t>
            </a:r>
            <a:r>
              <a:rPr sz="2800" spc="-6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00"/>
                </a:solidFill>
                <a:latin typeface="Arial"/>
                <a:cs typeface="Arial"/>
              </a:rPr>
              <a:t>rolling</a:t>
            </a:r>
            <a:r>
              <a:rPr sz="2800" spc="-5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00"/>
                </a:solidFill>
                <a:latin typeface="Arial"/>
                <a:cs typeface="Arial"/>
              </a:rPr>
              <a:t>hills</a:t>
            </a:r>
            <a:r>
              <a:rPr sz="2800" spc="-6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00"/>
                </a:solidFill>
                <a:latin typeface="Arial"/>
                <a:cs typeface="Arial"/>
              </a:rPr>
              <a:t>or</a:t>
            </a:r>
            <a:r>
              <a:rPr sz="2800" spc="-5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spc="-11" dirty="0">
                <a:solidFill>
                  <a:srgbClr val="FFFF00"/>
                </a:solidFill>
                <a:latin typeface="Arial"/>
                <a:cs typeface="Arial"/>
              </a:rPr>
              <a:t>plains</a:t>
            </a:r>
            <a:r>
              <a:rPr sz="2800" spc="-11" dirty="0">
                <a:solidFill>
                  <a:srgbClr val="FFFFFF"/>
                </a:solidFill>
                <a:latin typeface="Arial"/>
                <a:cs typeface="Arial"/>
              </a:rPr>
              <a:t>.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It</a:t>
            </a:r>
            <a:r>
              <a:rPr sz="2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2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accumulated</a:t>
            </a:r>
            <a:r>
              <a:rPr sz="28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2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base</a:t>
            </a:r>
            <a:r>
              <a:rPr sz="28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800" spc="-5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ice,</a:t>
            </a:r>
            <a:r>
              <a:rPr sz="28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but</a:t>
            </a:r>
            <a:r>
              <a:rPr sz="28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FFFFFF"/>
                </a:solidFill>
                <a:latin typeface="Arial"/>
                <a:cs typeface="Arial"/>
              </a:rPr>
              <a:t>may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also</a:t>
            </a:r>
            <a:r>
              <a:rPr sz="2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2800" spc="-5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deposited</a:t>
            </a:r>
            <a:r>
              <a:rPr sz="2800" spc="-5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as</a:t>
            </a:r>
            <a:r>
              <a:rPr sz="2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glacier</a:t>
            </a:r>
            <a:r>
              <a:rPr sz="2800" spc="-9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11" dirty="0">
                <a:solidFill>
                  <a:srgbClr val="FFFFFF"/>
                </a:solidFill>
                <a:latin typeface="Arial"/>
                <a:cs typeface="Arial"/>
              </a:rPr>
              <a:t>retreats.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46381" y="484760"/>
            <a:ext cx="11817019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067408">
              <a:spcBef>
                <a:spcPts val="105"/>
              </a:spcBef>
            </a:pPr>
            <a:r>
              <a:rPr dirty="0"/>
              <a:t>Glacier Terminology</a:t>
            </a:r>
            <a:r>
              <a:rPr spc="-55" dirty="0"/>
              <a:t> </a:t>
            </a:r>
            <a:r>
              <a:rPr dirty="0"/>
              <a:t>–</a:t>
            </a:r>
            <a:r>
              <a:rPr spc="11" dirty="0"/>
              <a:t> </a:t>
            </a:r>
            <a:r>
              <a:rPr dirty="0">
                <a:solidFill>
                  <a:srgbClr val="FFFF00"/>
                </a:solidFill>
              </a:rPr>
              <a:t>Ground </a:t>
            </a:r>
            <a:r>
              <a:rPr spc="-11" dirty="0">
                <a:solidFill>
                  <a:srgbClr val="FFFF00"/>
                </a:solidFill>
              </a:rPr>
              <a:t>Moraine</a:t>
            </a: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39" y="1929383"/>
            <a:ext cx="583692" cy="594360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91684" y="1600200"/>
            <a:ext cx="6224016" cy="466953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6381" y="484759"/>
            <a:ext cx="8853011" cy="69057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97520">
              <a:spcBef>
                <a:spcPts val="105"/>
              </a:spcBef>
            </a:pPr>
            <a:r>
              <a:rPr dirty="0"/>
              <a:t>Illinois</a:t>
            </a:r>
            <a:r>
              <a:rPr spc="-31" dirty="0"/>
              <a:t> </a:t>
            </a:r>
            <a:r>
              <a:rPr dirty="0"/>
              <a:t>Glaciation</a:t>
            </a:r>
            <a:r>
              <a:rPr spc="-31" dirty="0"/>
              <a:t> </a:t>
            </a:r>
            <a:r>
              <a:rPr spc="-25" dirty="0"/>
              <a:t>Map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74473" y="1521072"/>
            <a:ext cx="6721475" cy="4413387"/>
          </a:xfrm>
          <a:prstGeom prst="rect">
            <a:avLst/>
          </a:prstGeom>
        </p:spPr>
        <p:txBody>
          <a:bodyPr vert="horz" wrap="square" lIns="0" tIns="113664" rIns="0" bIns="0" rtlCol="0">
            <a:spAutoFit/>
          </a:bodyPr>
          <a:lstStyle/>
          <a:p>
            <a:pPr marL="355591" indent="-343526">
              <a:spcBef>
                <a:spcPts val="895"/>
              </a:spcBef>
              <a:buClr>
                <a:srgbClr val="99FF99"/>
              </a:buClr>
              <a:buSzPct val="79687"/>
              <a:buFont typeface="Wingdings"/>
              <a:buChar char=""/>
              <a:tabLst>
                <a:tab pos="356226" algn="l"/>
              </a:tabLst>
            </a:pP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Two</a:t>
            </a:r>
            <a:r>
              <a:rPr sz="32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Main</a:t>
            </a:r>
            <a:r>
              <a:rPr sz="32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11" dirty="0">
                <a:solidFill>
                  <a:srgbClr val="FFFFFF"/>
                </a:solidFill>
                <a:latin typeface="Arial"/>
                <a:cs typeface="Arial"/>
              </a:rPr>
              <a:t>Episodes</a:t>
            </a:r>
            <a:endParaRPr sz="3200" dirty="0">
              <a:latin typeface="Arial"/>
              <a:cs typeface="Arial"/>
            </a:endParaRPr>
          </a:p>
          <a:p>
            <a:pPr marL="756266" marR="539101" lvl="1" indent="-287013">
              <a:spcBef>
                <a:spcPts val="691"/>
              </a:spcBef>
              <a:buClr>
                <a:srgbClr val="CCEBFF"/>
              </a:buClr>
              <a:buSzPct val="50000"/>
              <a:buFont typeface="Wingdings"/>
              <a:buChar char=""/>
              <a:tabLst>
                <a:tab pos="756266" algn="l"/>
                <a:tab pos="756901" algn="l"/>
              </a:tabLst>
            </a:pPr>
            <a:r>
              <a:rPr sz="2800" dirty="0">
                <a:solidFill>
                  <a:srgbClr val="FFFF00"/>
                </a:solidFill>
                <a:latin typeface="Arial"/>
                <a:cs typeface="Arial"/>
              </a:rPr>
              <a:t>Illinoian</a:t>
            </a:r>
            <a:r>
              <a:rPr sz="2800" spc="-6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FFFFFF"/>
                </a:solidFill>
                <a:latin typeface="Arial"/>
                <a:cs typeface="Arial"/>
              </a:rPr>
              <a:t>~300,000—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130,000</a:t>
            </a:r>
            <a:r>
              <a:rPr sz="28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11" dirty="0">
                <a:solidFill>
                  <a:srgbClr val="FFFFFF"/>
                </a:solidFill>
                <a:latin typeface="Arial"/>
                <a:cs typeface="Arial"/>
              </a:rPr>
              <a:t>years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ago</a:t>
            </a:r>
            <a:r>
              <a:rPr sz="2800" spc="-5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(pink)</a:t>
            </a:r>
            <a:r>
              <a:rPr sz="28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28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8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FFFFFF"/>
                </a:solidFill>
                <a:latin typeface="Arial"/>
                <a:cs typeface="Arial"/>
              </a:rPr>
              <a:t>U.S.</a:t>
            </a:r>
            <a:endParaRPr sz="2800" dirty="0">
              <a:latin typeface="Arial"/>
              <a:cs typeface="Arial"/>
            </a:endParaRPr>
          </a:p>
          <a:p>
            <a:pPr marL="756266" marR="296538" lvl="1" indent="-287013">
              <a:spcBef>
                <a:spcPts val="671"/>
              </a:spcBef>
              <a:buClr>
                <a:srgbClr val="CCEBFF"/>
              </a:buClr>
              <a:buSzPct val="50000"/>
              <a:buFont typeface="Wingdings"/>
              <a:buChar char=""/>
              <a:tabLst>
                <a:tab pos="756266" algn="l"/>
                <a:tab pos="756901" algn="l"/>
              </a:tabLst>
            </a:pPr>
            <a:r>
              <a:rPr sz="2800" dirty="0">
                <a:solidFill>
                  <a:srgbClr val="FFFF00"/>
                </a:solidFill>
                <a:latin typeface="Arial"/>
                <a:cs typeface="Arial"/>
              </a:rPr>
              <a:t>Wisconsin</a:t>
            </a:r>
            <a:r>
              <a:rPr sz="2800" spc="-6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2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85,000</a:t>
            </a:r>
            <a:r>
              <a:rPr sz="2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11,000</a:t>
            </a:r>
            <a:r>
              <a:rPr sz="2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11" dirty="0">
                <a:solidFill>
                  <a:srgbClr val="FFFFFF"/>
                </a:solidFill>
                <a:latin typeface="Arial"/>
                <a:cs typeface="Arial"/>
              </a:rPr>
              <a:t>years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ago</a:t>
            </a:r>
            <a:r>
              <a:rPr sz="28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28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FFFFFF"/>
                </a:solidFill>
                <a:latin typeface="Arial"/>
                <a:cs typeface="Arial"/>
              </a:rPr>
              <a:t>U.S.</a:t>
            </a:r>
            <a:endParaRPr sz="2800" dirty="0">
              <a:latin typeface="Arial"/>
              <a:cs typeface="Arial"/>
            </a:endParaRPr>
          </a:p>
          <a:p>
            <a:pPr marL="355591" marR="143507" indent="-343526">
              <a:spcBef>
                <a:spcPts val="675"/>
              </a:spcBef>
              <a:buClr>
                <a:srgbClr val="99FF99"/>
              </a:buClr>
              <a:buSzPct val="80357"/>
              <a:buFont typeface="Wingdings"/>
              <a:buChar char=""/>
              <a:tabLst>
                <a:tab pos="356226" algn="l"/>
              </a:tabLst>
            </a:pP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800" spc="-7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most</a:t>
            </a:r>
            <a:r>
              <a:rPr sz="2800" spc="-7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recent</a:t>
            </a:r>
            <a:r>
              <a:rPr sz="28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moraines</a:t>
            </a:r>
            <a:r>
              <a:rPr sz="2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were</a:t>
            </a:r>
            <a:r>
              <a:rPr sz="2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11" dirty="0">
                <a:solidFill>
                  <a:srgbClr val="FFFFFF"/>
                </a:solidFill>
                <a:latin typeface="Arial"/>
                <a:cs typeface="Arial"/>
              </a:rPr>
              <a:t>formed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2800" spc="-5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Illinois</a:t>
            </a:r>
            <a:r>
              <a:rPr sz="2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25,000</a:t>
            </a:r>
            <a:r>
              <a:rPr sz="2800" spc="-3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14,700</a:t>
            </a:r>
            <a:r>
              <a:rPr sz="2800" spc="-5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years</a:t>
            </a:r>
            <a:r>
              <a:rPr sz="28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FFFFFF"/>
                </a:solidFill>
                <a:latin typeface="Arial"/>
                <a:cs typeface="Arial"/>
              </a:rPr>
              <a:t>ago</a:t>
            </a:r>
            <a:endParaRPr sz="2800" dirty="0">
              <a:latin typeface="Arial"/>
              <a:cs typeface="Arial"/>
            </a:endParaRPr>
          </a:p>
          <a:p>
            <a:pPr marL="355591" marR="5080" indent="-343526">
              <a:spcBef>
                <a:spcPts val="675"/>
              </a:spcBef>
              <a:buClr>
                <a:srgbClr val="99FF99"/>
              </a:buClr>
              <a:buSzPct val="80357"/>
              <a:buFont typeface="Wingdings"/>
              <a:buChar char=""/>
              <a:tabLst>
                <a:tab pos="356226" algn="l"/>
              </a:tabLst>
            </a:pP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most</a:t>
            </a:r>
            <a:r>
              <a:rPr sz="2800" spc="-7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recent</a:t>
            </a:r>
            <a:r>
              <a:rPr sz="2800" spc="-7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Glaciers</a:t>
            </a:r>
            <a:r>
              <a:rPr sz="28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receded</a:t>
            </a:r>
            <a:r>
              <a:rPr sz="28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out</a:t>
            </a:r>
            <a:r>
              <a:rPr sz="2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Illinois</a:t>
            </a:r>
            <a:r>
              <a:rPr sz="2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about</a:t>
            </a:r>
            <a:r>
              <a:rPr sz="2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13,500</a:t>
            </a:r>
            <a:r>
              <a:rPr sz="2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years</a:t>
            </a:r>
            <a:r>
              <a:rPr sz="2800" spc="-7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FFFFFF"/>
                </a:solidFill>
                <a:latin typeface="Arial"/>
                <a:cs typeface="Arial"/>
              </a:rPr>
              <a:t>ago</a:t>
            </a:r>
            <a:endParaRPr sz="2800" dirty="0">
              <a:latin typeface="Arial"/>
              <a:cs typeface="Arial"/>
            </a:endParaRPr>
          </a:p>
        </p:txBody>
      </p:sp>
      <p:pic>
        <p:nvPicPr>
          <p:cNvPr id="38" name="object 3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89068" y="166101"/>
            <a:ext cx="5050143" cy="653888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/>
          <p:nvPr/>
        </p:nvSpPr>
        <p:spPr>
          <a:xfrm>
            <a:off x="1011123" y="1064769"/>
            <a:ext cx="5929631" cy="339900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algn="ctr">
              <a:spcBef>
                <a:spcPts val="105"/>
              </a:spcBef>
            </a:pPr>
            <a:r>
              <a:rPr sz="4400" dirty="0">
                <a:solidFill>
                  <a:srgbClr val="CCEBFF"/>
                </a:solidFill>
                <a:latin typeface="Arial"/>
                <a:cs typeface="Arial"/>
              </a:rPr>
              <a:t>Terminal</a:t>
            </a:r>
            <a:r>
              <a:rPr sz="4400" spc="-35" dirty="0">
                <a:solidFill>
                  <a:srgbClr val="CCEBFF"/>
                </a:solidFill>
                <a:latin typeface="Arial"/>
                <a:cs typeface="Arial"/>
              </a:rPr>
              <a:t> </a:t>
            </a:r>
            <a:r>
              <a:rPr sz="4400" dirty="0">
                <a:solidFill>
                  <a:srgbClr val="CCEBFF"/>
                </a:solidFill>
                <a:latin typeface="Arial"/>
                <a:cs typeface="Arial"/>
              </a:rPr>
              <a:t>Moraines</a:t>
            </a:r>
            <a:r>
              <a:rPr sz="4400" spc="-31" dirty="0">
                <a:solidFill>
                  <a:srgbClr val="CCEBFF"/>
                </a:solidFill>
                <a:latin typeface="Arial"/>
                <a:cs typeface="Arial"/>
              </a:rPr>
              <a:t> </a:t>
            </a:r>
            <a:r>
              <a:rPr sz="4400" spc="-20" dirty="0">
                <a:solidFill>
                  <a:srgbClr val="CCEBFF"/>
                </a:solidFill>
                <a:latin typeface="Arial"/>
                <a:cs typeface="Arial"/>
              </a:rPr>
              <a:t>from </a:t>
            </a:r>
            <a:r>
              <a:rPr sz="4400" dirty="0">
                <a:solidFill>
                  <a:srgbClr val="CCEBFF"/>
                </a:solidFill>
                <a:latin typeface="Arial"/>
                <a:cs typeface="Arial"/>
              </a:rPr>
              <a:t>the</a:t>
            </a:r>
            <a:r>
              <a:rPr sz="4400" spc="-5" dirty="0">
                <a:solidFill>
                  <a:srgbClr val="CCEBFF"/>
                </a:solidFill>
                <a:latin typeface="Arial"/>
                <a:cs typeface="Arial"/>
              </a:rPr>
              <a:t> </a:t>
            </a:r>
            <a:r>
              <a:rPr sz="4400" dirty="0">
                <a:solidFill>
                  <a:srgbClr val="CCEBFF"/>
                </a:solidFill>
                <a:latin typeface="Arial"/>
                <a:cs typeface="Arial"/>
              </a:rPr>
              <a:t>Wisconsin</a:t>
            </a:r>
            <a:r>
              <a:rPr sz="4400" spc="-35" dirty="0">
                <a:solidFill>
                  <a:srgbClr val="CCEBFF"/>
                </a:solidFill>
                <a:latin typeface="Arial"/>
                <a:cs typeface="Arial"/>
              </a:rPr>
              <a:t> </a:t>
            </a:r>
            <a:r>
              <a:rPr sz="4400" spc="-11" dirty="0">
                <a:solidFill>
                  <a:srgbClr val="CCEBFF"/>
                </a:solidFill>
                <a:latin typeface="Arial"/>
                <a:cs typeface="Arial"/>
              </a:rPr>
              <a:t>Episode </a:t>
            </a:r>
            <a:r>
              <a:rPr sz="4400" dirty="0">
                <a:solidFill>
                  <a:srgbClr val="CCEBFF"/>
                </a:solidFill>
                <a:latin typeface="Arial"/>
                <a:cs typeface="Arial"/>
              </a:rPr>
              <a:t>Glaciation</a:t>
            </a:r>
            <a:r>
              <a:rPr sz="4400" spc="-45" dirty="0">
                <a:solidFill>
                  <a:srgbClr val="CCEBFF"/>
                </a:solidFill>
                <a:latin typeface="Arial"/>
                <a:cs typeface="Arial"/>
              </a:rPr>
              <a:t> </a:t>
            </a:r>
            <a:r>
              <a:rPr sz="4400" dirty="0">
                <a:solidFill>
                  <a:srgbClr val="CCEBFF"/>
                </a:solidFill>
                <a:latin typeface="Arial"/>
                <a:cs typeface="Arial"/>
              </a:rPr>
              <a:t>radiate</a:t>
            </a:r>
            <a:r>
              <a:rPr sz="4400" spc="-11" dirty="0">
                <a:solidFill>
                  <a:srgbClr val="CCEBFF"/>
                </a:solidFill>
                <a:latin typeface="Arial"/>
                <a:cs typeface="Arial"/>
              </a:rPr>
              <a:t> </a:t>
            </a:r>
            <a:r>
              <a:rPr sz="4400" spc="-20" dirty="0">
                <a:solidFill>
                  <a:srgbClr val="CCEBFF"/>
                </a:solidFill>
                <a:latin typeface="Arial"/>
                <a:cs typeface="Arial"/>
              </a:rPr>
              <a:t>from </a:t>
            </a:r>
            <a:r>
              <a:rPr sz="4400" dirty="0">
                <a:solidFill>
                  <a:srgbClr val="CCEBFF"/>
                </a:solidFill>
                <a:latin typeface="Arial"/>
                <a:cs typeface="Arial"/>
              </a:rPr>
              <a:t>what</a:t>
            </a:r>
            <a:r>
              <a:rPr sz="4400" spc="-25" dirty="0">
                <a:solidFill>
                  <a:srgbClr val="CCEBFF"/>
                </a:solidFill>
                <a:latin typeface="Arial"/>
                <a:cs typeface="Arial"/>
              </a:rPr>
              <a:t> </a:t>
            </a:r>
            <a:r>
              <a:rPr sz="4400" dirty="0">
                <a:solidFill>
                  <a:srgbClr val="CCEBFF"/>
                </a:solidFill>
                <a:latin typeface="Arial"/>
                <a:cs typeface="Arial"/>
              </a:rPr>
              <a:t>is</a:t>
            </a:r>
            <a:r>
              <a:rPr sz="4400" spc="-15" dirty="0">
                <a:solidFill>
                  <a:srgbClr val="CCEBFF"/>
                </a:solidFill>
                <a:latin typeface="Arial"/>
                <a:cs typeface="Arial"/>
              </a:rPr>
              <a:t> </a:t>
            </a:r>
            <a:r>
              <a:rPr sz="4400" dirty="0">
                <a:solidFill>
                  <a:srgbClr val="CCEBFF"/>
                </a:solidFill>
                <a:latin typeface="Arial"/>
                <a:cs typeface="Arial"/>
              </a:rPr>
              <a:t>now</a:t>
            </a:r>
            <a:r>
              <a:rPr sz="4400" spc="-11" dirty="0">
                <a:solidFill>
                  <a:srgbClr val="CCEBFF"/>
                </a:solidFill>
                <a:latin typeface="Arial"/>
                <a:cs typeface="Arial"/>
              </a:rPr>
              <a:t> </a:t>
            </a:r>
            <a:r>
              <a:rPr sz="4400" spc="-20" dirty="0">
                <a:solidFill>
                  <a:srgbClr val="CCEBFF"/>
                </a:solidFill>
                <a:latin typeface="Arial"/>
                <a:cs typeface="Arial"/>
              </a:rPr>
              <a:t>Lake </a:t>
            </a:r>
            <a:r>
              <a:rPr sz="4400" spc="-11" dirty="0">
                <a:solidFill>
                  <a:srgbClr val="CCEBFF"/>
                </a:solidFill>
                <a:latin typeface="Arial"/>
                <a:cs typeface="Arial"/>
              </a:rPr>
              <a:t>Michigan.</a:t>
            </a:r>
            <a:endParaRPr sz="44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ubTitle" idx="4"/>
          </p:nvPr>
        </p:nvSpPr>
        <p:spPr>
          <a:xfrm>
            <a:off x="644043" y="5096637"/>
            <a:ext cx="8118957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79286" marR="5080" indent="-2367221">
              <a:spcBef>
                <a:spcPts val="100"/>
              </a:spcBef>
            </a:pPr>
            <a:r>
              <a:rPr sz="2400" dirty="0">
                <a:solidFill>
                  <a:srgbClr val="CCEBFF"/>
                </a:solidFill>
                <a:latin typeface="Arial"/>
                <a:cs typeface="Arial"/>
              </a:rPr>
              <a:t>(Note</a:t>
            </a:r>
            <a:r>
              <a:rPr sz="2400" spc="-25" dirty="0">
                <a:solidFill>
                  <a:srgbClr val="CCEB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CCEBFF"/>
                </a:solidFill>
                <a:latin typeface="Arial"/>
                <a:cs typeface="Arial"/>
              </a:rPr>
              <a:t>the</a:t>
            </a:r>
            <a:r>
              <a:rPr sz="2400" spc="-15" dirty="0">
                <a:solidFill>
                  <a:srgbClr val="CCEB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CCEBFF"/>
                </a:solidFill>
                <a:latin typeface="Arial"/>
                <a:cs typeface="Arial"/>
              </a:rPr>
              <a:t>Bloomington</a:t>
            </a:r>
            <a:r>
              <a:rPr sz="2400" spc="15" dirty="0">
                <a:solidFill>
                  <a:srgbClr val="CCEB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CCEBFF"/>
                </a:solidFill>
                <a:latin typeface="Arial"/>
                <a:cs typeface="Arial"/>
              </a:rPr>
              <a:t>moraine</a:t>
            </a:r>
            <a:r>
              <a:rPr sz="2400" spc="-15" dirty="0">
                <a:solidFill>
                  <a:srgbClr val="CCEB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CCEBFF"/>
                </a:solidFill>
                <a:latin typeface="Arial"/>
                <a:cs typeface="Arial"/>
              </a:rPr>
              <a:t>in</a:t>
            </a:r>
            <a:r>
              <a:rPr sz="2400" spc="-11" dirty="0">
                <a:solidFill>
                  <a:srgbClr val="CCEB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CCEBFF"/>
                </a:solidFill>
                <a:latin typeface="Arial"/>
                <a:cs typeface="Arial"/>
              </a:rPr>
              <a:t>this</a:t>
            </a:r>
            <a:r>
              <a:rPr sz="2400" spc="-25" dirty="0">
                <a:solidFill>
                  <a:srgbClr val="CCEB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CCEBFF"/>
                </a:solidFill>
                <a:latin typeface="Arial"/>
                <a:cs typeface="Arial"/>
              </a:rPr>
              <a:t>and</a:t>
            </a:r>
            <a:r>
              <a:rPr sz="2400" spc="-11" dirty="0">
                <a:solidFill>
                  <a:srgbClr val="CCEB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CCEBFF"/>
                </a:solidFill>
                <a:latin typeface="Arial"/>
                <a:cs typeface="Arial"/>
              </a:rPr>
              <a:t>the </a:t>
            </a:r>
            <a:r>
              <a:rPr sz="2400" dirty="0">
                <a:solidFill>
                  <a:srgbClr val="CCEBFF"/>
                </a:solidFill>
                <a:latin typeface="Arial"/>
                <a:cs typeface="Arial"/>
              </a:rPr>
              <a:t>next</a:t>
            </a:r>
            <a:r>
              <a:rPr sz="2400" spc="-25" dirty="0">
                <a:solidFill>
                  <a:srgbClr val="CCEBFF"/>
                </a:solidFill>
                <a:latin typeface="Arial"/>
                <a:cs typeface="Arial"/>
              </a:rPr>
              <a:t> </a:t>
            </a:r>
            <a:r>
              <a:rPr sz="2400" spc="-11" dirty="0">
                <a:solidFill>
                  <a:srgbClr val="CCEBFF"/>
                </a:solidFill>
                <a:latin typeface="Arial"/>
                <a:cs typeface="Arial"/>
              </a:rPr>
              <a:t>slide.)</a:t>
            </a:r>
            <a:endParaRPr sz="2400" dirty="0">
              <a:latin typeface="Arial"/>
              <a:cs typeface="Arial"/>
            </a:endParaRPr>
          </a:p>
        </p:txBody>
      </p:sp>
      <p:pic>
        <p:nvPicPr>
          <p:cNvPr id="17" name="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1735" y="176787"/>
            <a:ext cx="3611879" cy="642975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7"/>
          <p:cNvSpPr txBox="1"/>
          <p:nvPr/>
        </p:nvSpPr>
        <p:spPr>
          <a:xfrm>
            <a:off x="288444" y="2664714"/>
            <a:ext cx="4228465" cy="29681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591" marR="5080" indent="-342891">
              <a:spcBef>
                <a:spcPts val="105"/>
              </a:spcBef>
              <a:buClr>
                <a:srgbClr val="99FF99"/>
              </a:buClr>
              <a:buSzPct val="79687"/>
              <a:buFont typeface="Wingdings"/>
              <a:buChar char=""/>
              <a:tabLst>
                <a:tab pos="355591" algn="l"/>
              </a:tabLst>
            </a:pP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Location</a:t>
            </a:r>
            <a:r>
              <a:rPr sz="32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3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20" dirty="0">
                <a:solidFill>
                  <a:srgbClr val="FFFFFF"/>
                </a:solidFill>
                <a:latin typeface="Arial"/>
                <a:cs typeface="Arial"/>
              </a:rPr>
              <a:t>Kane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County</a:t>
            </a:r>
            <a:r>
              <a:rPr sz="3200" spc="-3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3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11" dirty="0">
                <a:solidFill>
                  <a:srgbClr val="FFFFFF"/>
                </a:solidFill>
                <a:latin typeface="Arial"/>
                <a:cs typeface="Arial"/>
              </a:rPr>
              <a:t>context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32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Glacial</a:t>
            </a:r>
            <a:r>
              <a:rPr sz="3200" spc="-3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11" dirty="0">
                <a:solidFill>
                  <a:srgbClr val="FFFFFF"/>
                </a:solidFill>
                <a:latin typeface="Arial"/>
                <a:cs typeface="Arial"/>
              </a:rPr>
              <a:t>Moraines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32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11" dirty="0">
                <a:solidFill>
                  <a:srgbClr val="FFFFFF"/>
                </a:solidFill>
                <a:latin typeface="Arial"/>
                <a:cs typeface="Arial"/>
              </a:rPr>
              <a:t>Northeastern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Illinois</a:t>
            </a:r>
            <a:r>
              <a:rPr sz="32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showing</a:t>
            </a:r>
            <a:r>
              <a:rPr sz="32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11" dirty="0">
                <a:solidFill>
                  <a:srgbClr val="FFFF00"/>
                </a:solidFill>
                <a:latin typeface="Arial"/>
                <a:cs typeface="Arial"/>
              </a:rPr>
              <a:t>major </a:t>
            </a:r>
            <a:r>
              <a:rPr sz="3200" dirty="0">
                <a:solidFill>
                  <a:srgbClr val="FFFF00"/>
                </a:solidFill>
                <a:latin typeface="Arial"/>
                <a:cs typeface="Arial"/>
              </a:rPr>
              <a:t>terminal</a:t>
            </a:r>
            <a:r>
              <a:rPr sz="3200" spc="-5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spc="-11" dirty="0">
                <a:solidFill>
                  <a:srgbClr val="FFFF00"/>
                </a:solidFill>
                <a:latin typeface="Arial"/>
                <a:cs typeface="Arial"/>
              </a:rPr>
              <a:t>moraines</a:t>
            </a:r>
            <a:r>
              <a:rPr sz="3200" spc="-11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10363" y="750774"/>
            <a:ext cx="4224020" cy="136768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567141" marR="5080" indent="-1555076">
              <a:spcBef>
                <a:spcPts val="105"/>
              </a:spcBef>
            </a:pPr>
            <a:r>
              <a:rPr dirty="0"/>
              <a:t>Illinois</a:t>
            </a:r>
            <a:r>
              <a:rPr spc="-45" dirty="0"/>
              <a:t> </a:t>
            </a:r>
            <a:r>
              <a:rPr spc="-11" dirty="0"/>
              <a:t>Glaciation </a:t>
            </a:r>
            <a:r>
              <a:rPr spc="-25" dirty="0"/>
              <a:t>Map</a:t>
            </a:r>
          </a:p>
        </p:txBody>
      </p:sp>
      <p:pic>
        <p:nvPicPr>
          <p:cNvPr id="18" name="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16067" y="350523"/>
            <a:ext cx="6928104" cy="5963411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6381" y="484759"/>
            <a:ext cx="8853011" cy="69057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610619">
              <a:spcBef>
                <a:spcPts val="105"/>
              </a:spcBef>
            </a:pPr>
            <a:r>
              <a:rPr dirty="0"/>
              <a:t>Glacial</a:t>
            </a:r>
            <a:r>
              <a:rPr spc="-25" dirty="0"/>
              <a:t> </a:t>
            </a:r>
            <a:r>
              <a:rPr spc="-20" dirty="0"/>
              <a:t>Till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487680" y="1501139"/>
            <a:ext cx="4759960" cy="1560831"/>
            <a:chOff x="487680" y="1501139"/>
            <a:chExt cx="4759960" cy="156083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7680" y="1650491"/>
              <a:ext cx="749808" cy="76352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0476" y="1501139"/>
              <a:ext cx="4486656" cy="101193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0476" y="2049779"/>
              <a:ext cx="2022348" cy="1011936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760477" y="2049779"/>
            <a:ext cx="5503545" cy="4304031"/>
            <a:chOff x="760476" y="2049779"/>
            <a:chExt cx="5503545" cy="430403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82368" y="2049779"/>
              <a:ext cx="1312163" cy="101193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94076" y="2049779"/>
              <a:ext cx="2479548" cy="101193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60476" y="2598419"/>
              <a:ext cx="4867656" cy="101193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0476" y="3147059"/>
              <a:ext cx="5020056" cy="101193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0476" y="3695700"/>
              <a:ext cx="4360164" cy="101193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520184" y="3695700"/>
              <a:ext cx="1743456" cy="101193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60476" y="4244339"/>
              <a:ext cx="4079748" cy="101193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60476" y="4792979"/>
              <a:ext cx="5387340" cy="101193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60476" y="5341620"/>
              <a:ext cx="2531364" cy="1011936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688340" y="1621663"/>
            <a:ext cx="5144771" cy="44448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591" marR="5080" indent="-342891">
              <a:spcBef>
                <a:spcPts val="100"/>
              </a:spcBef>
              <a:buClr>
                <a:srgbClr val="99FF99"/>
              </a:buClr>
              <a:buSzPct val="79166"/>
              <a:buFont typeface="Wingdings"/>
              <a:buChar char=""/>
              <a:tabLst>
                <a:tab pos="355591" algn="l"/>
              </a:tabLst>
            </a:pPr>
            <a:r>
              <a:rPr sz="3600" dirty="0">
                <a:solidFill>
                  <a:srgbClr val="FFFF00"/>
                </a:solidFill>
                <a:latin typeface="Arial"/>
                <a:cs typeface="Arial"/>
              </a:rPr>
              <a:t>Till is</a:t>
            </a:r>
            <a:r>
              <a:rPr sz="3600" spc="-1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00"/>
                </a:solidFill>
                <a:latin typeface="Arial"/>
                <a:cs typeface="Arial"/>
              </a:rPr>
              <a:t>deposited</a:t>
            </a:r>
            <a:r>
              <a:rPr sz="3600" spc="-25" dirty="0">
                <a:solidFill>
                  <a:srgbClr val="FFFF00"/>
                </a:solidFill>
                <a:latin typeface="Arial"/>
                <a:cs typeface="Arial"/>
              </a:rPr>
              <a:t> by </a:t>
            </a:r>
            <a:r>
              <a:rPr sz="3600" dirty="0">
                <a:solidFill>
                  <a:srgbClr val="DADADA"/>
                </a:solidFill>
                <a:latin typeface="Arial"/>
                <a:cs typeface="Arial"/>
              </a:rPr>
              <a:t>glacial</a:t>
            </a:r>
            <a:r>
              <a:rPr sz="3600" spc="-45" dirty="0">
                <a:solidFill>
                  <a:srgbClr val="DADADA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DADADA"/>
                </a:solidFill>
                <a:latin typeface="Arial"/>
                <a:cs typeface="Arial"/>
              </a:rPr>
              <a:t>ice</a:t>
            </a:r>
            <a:r>
              <a:rPr sz="3600" spc="-11" dirty="0">
                <a:solidFill>
                  <a:srgbClr val="DADADA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DADADA"/>
                </a:solidFill>
                <a:latin typeface="Arial"/>
                <a:cs typeface="Arial"/>
              </a:rPr>
              <a:t>either</a:t>
            </a:r>
            <a:r>
              <a:rPr sz="3600" spc="-15" dirty="0">
                <a:solidFill>
                  <a:srgbClr val="DADADA"/>
                </a:solidFill>
                <a:latin typeface="Arial"/>
                <a:cs typeface="Arial"/>
              </a:rPr>
              <a:t> </a:t>
            </a:r>
            <a:r>
              <a:rPr sz="3600" spc="-25" dirty="0">
                <a:solidFill>
                  <a:srgbClr val="DADADA"/>
                </a:solidFill>
                <a:latin typeface="Arial"/>
                <a:cs typeface="Arial"/>
              </a:rPr>
              <a:t>by </a:t>
            </a:r>
            <a:r>
              <a:rPr sz="3600" dirty="0">
                <a:solidFill>
                  <a:srgbClr val="FFFF00"/>
                </a:solidFill>
                <a:latin typeface="Arial"/>
                <a:cs typeface="Arial"/>
              </a:rPr>
              <a:t>being</a:t>
            </a:r>
            <a:r>
              <a:rPr sz="3600" spc="-3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00"/>
                </a:solidFill>
                <a:latin typeface="Arial"/>
                <a:cs typeface="Arial"/>
              </a:rPr>
              <a:t>plastered</a:t>
            </a:r>
            <a:r>
              <a:rPr sz="3600" spc="-4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600" spc="-20" dirty="0">
                <a:solidFill>
                  <a:srgbClr val="FFFF00"/>
                </a:solidFill>
                <a:latin typeface="Arial"/>
                <a:cs typeface="Arial"/>
              </a:rPr>
              <a:t>onto </a:t>
            </a:r>
            <a:r>
              <a:rPr sz="3600" dirty="0">
                <a:solidFill>
                  <a:srgbClr val="FFFF00"/>
                </a:solidFill>
                <a:latin typeface="Arial"/>
                <a:cs typeface="Arial"/>
              </a:rPr>
              <a:t>the</a:t>
            </a:r>
            <a:r>
              <a:rPr sz="3600" spc="-1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00"/>
                </a:solidFill>
                <a:latin typeface="Arial"/>
                <a:cs typeface="Arial"/>
              </a:rPr>
              <a:t>underlying</a:t>
            </a:r>
            <a:r>
              <a:rPr sz="3600" spc="-2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600" spc="-11" dirty="0">
                <a:solidFill>
                  <a:srgbClr val="FFFF00"/>
                </a:solidFill>
                <a:latin typeface="Arial"/>
                <a:cs typeface="Arial"/>
              </a:rPr>
              <a:t>glacial </a:t>
            </a:r>
            <a:r>
              <a:rPr sz="3600" dirty="0">
                <a:solidFill>
                  <a:srgbClr val="FFFF00"/>
                </a:solidFill>
                <a:latin typeface="Arial"/>
                <a:cs typeface="Arial"/>
              </a:rPr>
              <a:t>bed</a:t>
            </a:r>
            <a:r>
              <a:rPr sz="3600" spc="-2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00"/>
                </a:solidFill>
                <a:latin typeface="Arial"/>
                <a:cs typeface="Arial"/>
              </a:rPr>
              <a:t>by</a:t>
            </a:r>
            <a:r>
              <a:rPr sz="3600" spc="-1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00"/>
                </a:solidFill>
                <a:latin typeface="Arial"/>
                <a:cs typeface="Arial"/>
              </a:rPr>
              <a:t>flowing</a:t>
            </a:r>
            <a:r>
              <a:rPr sz="3600" spc="-1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00"/>
                </a:solidFill>
                <a:latin typeface="Arial"/>
                <a:cs typeface="Arial"/>
              </a:rPr>
              <a:t>ice</a:t>
            </a:r>
            <a:r>
              <a:rPr sz="3600" spc="-1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DADADA"/>
                </a:solidFill>
                <a:latin typeface="Arial"/>
                <a:cs typeface="Arial"/>
              </a:rPr>
              <a:t>or</a:t>
            </a:r>
            <a:r>
              <a:rPr sz="3600" spc="-11" dirty="0">
                <a:solidFill>
                  <a:srgbClr val="DADADA"/>
                </a:solidFill>
                <a:latin typeface="Arial"/>
                <a:cs typeface="Arial"/>
              </a:rPr>
              <a:t> </a:t>
            </a:r>
            <a:r>
              <a:rPr sz="3600" spc="-25" dirty="0">
                <a:solidFill>
                  <a:srgbClr val="DADADA"/>
                </a:solidFill>
                <a:latin typeface="Arial"/>
                <a:cs typeface="Arial"/>
              </a:rPr>
              <a:t>by </a:t>
            </a:r>
            <a:r>
              <a:rPr sz="3600" dirty="0">
                <a:solidFill>
                  <a:srgbClr val="FFFF00"/>
                </a:solidFill>
                <a:latin typeface="Arial"/>
                <a:cs typeface="Arial"/>
              </a:rPr>
              <a:t>sloughing</a:t>
            </a:r>
            <a:r>
              <a:rPr sz="3600" spc="-3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00"/>
                </a:solidFill>
                <a:latin typeface="Arial"/>
                <a:cs typeface="Arial"/>
              </a:rPr>
              <a:t>off</a:t>
            </a:r>
            <a:r>
              <a:rPr sz="3600" spc="-1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600" spc="-25" dirty="0">
                <a:solidFill>
                  <a:srgbClr val="FFFF00"/>
                </a:solidFill>
                <a:latin typeface="Arial"/>
                <a:cs typeface="Arial"/>
              </a:rPr>
              <a:t>the </a:t>
            </a:r>
            <a:r>
              <a:rPr sz="3600" dirty="0">
                <a:solidFill>
                  <a:srgbClr val="FFFF00"/>
                </a:solidFill>
                <a:latin typeface="Arial"/>
                <a:cs typeface="Arial"/>
              </a:rPr>
              <a:t>glacier's</a:t>
            </a:r>
            <a:r>
              <a:rPr sz="3600" spc="-2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00"/>
                </a:solidFill>
                <a:latin typeface="Arial"/>
                <a:cs typeface="Arial"/>
              </a:rPr>
              <a:t>surface as</a:t>
            </a:r>
            <a:r>
              <a:rPr sz="3600" spc="-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600" spc="-25" dirty="0">
                <a:solidFill>
                  <a:srgbClr val="FFFF00"/>
                </a:solidFill>
                <a:latin typeface="Arial"/>
                <a:cs typeface="Arial"/>
              </a:rPr>
              <a:t>the </a:t>
            </a:r>
            <a:r>
              <a:rPr sz="3600" dirty="0">
                <a:solidFill>
                  <a:srgbClr val="FFFF00"/>
                </a:solidFill>
                <a:latin typeface="Arial"/>
                <a:cs typeface="Arial"/>
              </a:rPr>
              <a:t>ice</a:t>
            </a:r>
            <a:r>
              <a:rPr sz="3600" spc="-11" dirty="0">
                <a:solidFill>
                  <a:srgbClr val="FFFF00"/>
                </a:solidFill>
                <a:latin typeface="Arial"/>
                <a:cs typeface="Arial"/>
              </a:rPr>
              <a:t> melts.</a:t>
            </a:r>
            <a:endParaRPr sz="3600">
              <a:latin typeface="Arial"/>
              <a:cs typeface="Arial"/>
            </a:endParaRPr>
          </a:p>
        </p:txBody>
      </p:sp>
      <p:pic>
        <p:nvPicPr>
          <p:cNvPr id="19" name="object 1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498335" y="1600200"/>
            <a:ext cx="5084064" cy="452628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6381" y="484760"/>
            <a:ext cx="8853011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135552">
              <a:spcBef>
                <a:spcPts val="105"/>
              </a:spcBef>
            </a:pPr>
            <a:r>
              <a:rPr dirty="0"/>
              <a:t>Glacial</a:t>
            </a:r>
            <a:r>
              <a:rPr spc="-25" dirty="0"/>
              <a:t> </a:t>
            </a:r>
            <a:r>
              <a:rPr dirty="0"/>
              <a:t>Till</a:t>
            </a:r>
            <a:r>
              <a:rPr spc="-11" dirty="0"/>
              <a:t> (continued)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294131" y="1399034"/>
            <a:ext cx="1853564" cy="902335"/>
            <a:chOff x="294131" y="1399032"/>
            <a:chExt cx="1853564" cy="90233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4131" y="1534668"/>
              <a:ext cx="667512" cy="67817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3023" y="1399032"/>
              <a:ext cx="1574291" cy="902208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294131" y="1399032"/>
            <a:ext cx="6225540" cy="4901565"/>
            <a:chOff x="294131" y="1399032"/>
            <a:chExt cx="6225540" cy="490156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10868" y="1399032"/>
              <a:ext cx="2295144" cy="90220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69564" y="1399032"/>
              <a:ext cx="2522219" cy="90220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3023" y="1886712"/>
              <a:ext cx="5114544" cy="90220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3023" y="2374392"/>
              <a:ext cx="4346448" cy="90220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73023" y="2862072"/>
              <a:ext cx="5946648" cy="90220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3023" y="3349752"/>
              <a:ext cx="3086100" cy="90220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122676" y="3349752"/>
              <a:ext cx="760476" cy="90220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346704" y="3349752"/>
              <a:ext cx="2994660" cy="90220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4131" y="4070604"/>
              <a:ext cx="667512" cy="67818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73023" y="3934967"/>
              <a:ext cx="4529328" cy="90220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73023" y="4422648"/>
              <a:ext cx="5521452" cy="90220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73023" y="4910328"/>
              <a:ext cx="5858256" cy="90220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73023" y="5398008"/>
              <a:ext cx="3218688" cy="90220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255264" y="5398008"/>
              <a:ext cx="1577339" cy="902208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471017" y="1505458"/>
            <a:ext cx="5669915" cy="45480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4956" marR="5080" indent="-342891">
              <a:spcBef>
                <a:spcPts val="105"/>
              </a:spcBef>
              <a:buClr>
                <a:srgbClr val="99FF99"/>
              </a:buClr>
              <a:buSzPct val="79687"/>
              <a:buFont typeface="Wingdings"/>
              <a:buChar char=""/>
              <a:tabLst>
                <a:tab pos="355591" algn="l"/>
              </a:tabLst>
            </a:pPr>
            <a:r>
              <a:rPr sz="3200" dirty="0">
                <a:solidFill>
                  <a:srgbClr val="FFFF00"/>
                </a:solidFill>
                <a:latin typeface="Arial"/>
                <a:cs typeface="Arial"/>
              </a:rPr>
              <a:t>Till</a:t>
            </a:r>
            <a:r>
              <a:rPr sz="3200" spc="-3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00"/>
                </a:solidFill>
                <a:latin typeface="Arial"/>
                <a:cs typeface="Arial"/>
              </a:rPr>
              <a:t>is</a:t>
            </a:r>
            <a:r>
              <a:rPr sz="3200" spc="-2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DADADA"/>
                </a:solidFill>
                <a:latin typeface="Arial"/>
                <a:cs typeface="Arial"/>
              </a:rPr>
              <a:t>generally</a:t>
            </a:r>
            <a:r>
              <a:rPr sz="3200" spc="-31" dirty="0">
                <a:solidFill>
                  <a:srgbClr val="DADADA"/>
                </a:solidFill>
                <a:latin typeface="Arial"/>
                <a:cs typeface="Arial"/>
              </a:rPr>
              <a:t> </a:t>
            </a:r>
            <a:r>
              <a:rPr sz="3200" spc="-11" dirty="0">
                <a:solidFill>
                  <a:srgbClr val="FFFF00"/>
                </a:solidFill>
                <a:latin typeface="Arial"/>
                <a:cs typeface="Arial"/>
              </a:rPr>
              <a:t>unstratified </a:t>
            </a:r>
            <a:r>
              <a:rPr sz="3200" dirty="0">
                <a:solidFill>
                  <a:srgbClr val="DADADA"/>
                </a:solidFill>
                <a:latin typeface="Arial"/>
                <a:cs typeface="Arial"/>
              </a:rPr>
              <a:t>and</a:t>
            </a:r>
            <a:r>
              <a:rPr sz="3200" spc="-31" dirty="0">
                <a:solidFill>
                  <a:srgbClr val="DADADA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DADADA"/>
                </a:solidFill>
                <a:latin typeface="Arial"/>
                <a:cs typeface="Arial"/>
              </a:rPr>
              <a:t>commonly</a:t>
            </a:r>
            <a:r>
              <a:rPr sz="3200" spc="-51" dirty="0">
                <a:solidFill>
                  <a:srgbClr val="DADADA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DADADA"/>
                </a:solidFill>
                <a:latin typeface="Arial"/>
                <a:cs typeface="Arial"/>
              </a:rPr>
              <a:t>consist</a:t>
            </a:r>
            <a:r>
              <a:rPr sz="3200" spc="-40" dirty="0">
                <a:solidFill>
                  <a:srgbClr val="DADADA"/>
                </a:solidFill>
                <a:latin typeface="Arial"/>
                <a:cs typeface="Arial"/>
              </a:rPr>
              <a:t> </a:t>
            </a:r>
            <a:r>
              <a:rPr sz="3200" spc="-25" dirty="0">
                <a:solidFill>
                  <a:srgbClr val="DADADA"/>
                </a:solidFill>
                <a:latin typeface="Arial"/>
                <a:cs typeface="Arial"/>
              </a:rPr>
              <a:t>of </a:t>
            </a:r>
            <a:r>
              <a:rPr sz="3200" dirty="0">
                <a:solidFill>
                  <a:srgbClr val="FFFF00"/>
                </a:solidFill>
                <a:latin typeface="Arial"/>
                <a:cs typeface="Arial"/>
              </a:rPr>
              <a:t>large</a:t>
            </a:r>
            <a:r>
              <a:rPr sz="3200" spc="-2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00"/>
                </a:solidFill>
                <a:latin typeface="Arial"/>
                <a:cs typeface="Arial"/>
              </a:rPr>
              <a:t>rock</a:t>
            </a:r>
            <a:r>
              <a:rPr sz="3200" spc="-3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spc="-11" dirty="0">
                <a:solidFill>
                  <a:srgbClr val="FFFF00"/>
                </a:solidFill>
                <a:latin typeface="Arial"/>
                <a:cs typeface="Arial"/>
              </a:rPr>
              <a:t>fragments </a:t>
            </a:r>
            <a:r>
              <a:rPr sz="3200" dirty="0">
                <a:solidFill>
                  <a:srgbClr val="FFFF00"/>
                </a:solidFill>
                <a:latin typeface="Arial"/>
                <a:cs typeface="Arial"/>
              </a:rPr>
              <a:t>surrounded</a:t>
            </a:r>
            <a:r>
              <a:rPr sz="3200" spc="-7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00"/>
                </a:solidFill>
                <a:latin typeface="Arial"/>
                <a:cs typeface="Arial"/>
              </a:rPr>
              <a:t>by</a:t>
            </a:r>
            <a:r>
              <a:rPr sz="3200" spc="-3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00"/>
                </a:solidFill>
                <a:latin typeface="Arial"/>
                <a:cs typeface="Arial"/>
              </a:rPr>
              <a:t>a</a:t>
            </a:r>
            <a:r>
              <a:rPr sz="3200" spc="-3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00"/>
                </a:solidFill>
                <a:latin typeface="Arial"/>
                <a:cs typeface="Arial"/>
              </a:rPr>
              <a:t>finer</a:t>
            </a:r>
            <a:r>
              <a:rPr sz="3200" spc="-2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spc="-11" dirty="0">
                <a:solidFill>
                  <a:srgbClr val="FFFF00"/>
                </a:solidFill>
                <a:latin typeface="Arial"/>
                <a:cs typeface="Arial"/>
              </a:rPr>
              <a:t>grained </a:t>
            </a:r>
            <a:r>
              <a:rPr sz="3200" dirty="0">
                <a:solidFill>
                  <a:srgbClr val="FFFF00"/>
                </a:solidFill>
                <a:latin typeface="Arial"/>
                <a:cs typeface="Arial"/>
              </a:rPr>
              <a:t>matrix</a:t>
            </a:r>
            <a:r>
              <a:rPr sz="3200" spc="-3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00"/>
                </a:solidFill>
                <a:latin typeface="Arial"/>
                <a:cs typeface="Arial"/>
              </a:rPr>
              <a:t>of</a:t>
            </a:r>
            <a:r>
              <a:rPr sz="3200" spc="-2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00"/>
                </a:solidFill>
                <a:latin typeface="Arial"/>
                <a:cs typeface="Arial"/>
              </a:rPr>
              <a:t>sand</a:t>
            </a:r>
            <a:r>
              <a:rPr sz="3200" b="1" dirty="0">
                <a:solidFill>
                  <a:srgbClr val="FFFF00"/>
                </a:solidFill>
                <a:latin typeface="Arial"/>
                <a:cs typeface="Arial"/>
              </a:rPr>
              <a:t>,</a:t>
            </a:r>
            <a:r>
              <a:rPr sz="3200" b="1" spc="-3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00"/>
                </a:solidFill>
                <a:latin typeface="Arial"/>
                <a:cs typeface="Arial"/>
              </a:rPr>
              <a:t>silt,</a:t>
            </a:r>
            <a:r>
              <a:rPr sz="3200" spc="-1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00"/>
                </a:solidFill>
                <a:latin typeface="Arial"/>
                <a:cs typeface="Arial"/>
              </a:rPr>
              <a:t>and</a:t>
            </a:r>
            <a:r>
              <a:rPr sz="3200" spc="-3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spc="-11" dirty="0">
                <a:solidFill>
                  <a:srgbClr val="FFFF00"/>
                </a:solidFill>
                <a:latin typeface="Arial"/>
                <a:cs typeface="Arial"/>
              </a:rPr>
              <a:t>clay.</a:t>
            </a:r>
            <a:endParaRPr sz="3200">
              <a:latin typeface="Arial"/>
              <a:cs typeface="Arial"/>
            </a:endParaRPr>
          </a:p>
          <a:p>
            <a:pPr marL="354956" marR="95248" indent="-342891">
              <a:spcBef>
                <a:spcPts val="771"/>
              </a:spcBef>
              <a:buClr>
                <a:srgbClr val="99FF99"/>
              </a:buClr>
              <a:buSzPct val="79687"/>
              <a:buFont typeface="Wingdings"/>
              <a:buChar char=""/>
              <a:tabLst>
                <a:tab pos="355591" algn="l"/>
              </a:tabLst>
            </a:pPr>
            <a:r>
              <a:rPr sz="3200" dirty="0">
                <a:solidFill>
                  <a:srgbClr val="DADADA"/>
                </a:solidFill>
                <a:latin typeface="Arial"/>
                <a:cs typeface="Arial"/>
              </a:rPr>
              <a:t>Glacial</a:t>
            </a:r>
            <a:r>
              <a:rPr sz="3200" spc="-35" dirty="0">
                <a:solidFill>
                  <a:srgbClr val="DADADA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DADADA"/>
                </a:solidFill>
                <a:latin typeface="Arial"/>
                <a:cs typeface="Arial"/>
              </a:rPr>
              <a:t>till</a:t>
            </a:r>
            <a:r>
              <a:rPr sz="3200" spc="-20" dirty="0">
                <a:solidFill>
                  <a:srgbClr val="DADADA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DADADA"/>
                </a:solidFill>
                <a:latin typeface="Arial"/>
                <a:cs typeface="Arial"/>
              </a:rPr>
              <a:t>differs</a:t>
            </a:r>
            <a:r>
              <a:rPr sz="3200" spc="-15" dirty="0">
                <a:solidFill>
                  <a:srgbClr val="DADADA"/>
                </a:solidFill>
                <a:latin typeface="Arial"/>
                <a:cs typeface="Arial"/>
              </a:rPr>
              <a:t> </a:t>
            </a:r>
            <a:r>
              <a:rPr sz="3200" spc="-20" dirty="0">
                <a:solidFill>
                  <a:srgbClr val="DADADA"/>
                </a:solidFill>
                <a:latin typeface="Arial"/>
                <a:cs typeface="Arial"/>
              </a:rPr>
              <a:t>from </a:t>
            </a:r>
            <a:r>
              <a:rPr sz="3200" dirty="0">
                <a:solidFill>
                  <a:srgbClr val="DADADA"/>
                </a:solidFill>
                <a:latin typeface="Arial"/>
                <a:cs typeface="Arial"/>
              </a:rPr>
              <a:t>stratified</a:t>
            </a:r>
            <a:r>
              <a:rPr sz="3200" spc="-51" dirty="0">
                <a:solidFill>
                  <a:srgbClr val="DADADA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DADADA"/>
                </a:solidFill>
                <a:latin typeface="Arial"/>
                <a:cs typeface="Arial"/>
              </a:rPr>
              <a:t>drift</a:t>
            </a:r>
            <a:r>
              <a:rPr sz="3200" spc="-31" dirty="0">
                <a:solidFill>
                  <a:srgbClr val="DADADA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DADADA"/>
                </a:solidFill>
                <a:latin typeface="Arial"/>
                <a:cs typeface="Arial"/>
              </a:rPr>
              <a:t>because</a:t>
            </a:r>
            <a:r>
              <a:rPr sz="3200" spc="-60" dirty="0">
                <a:solidFill>
                  <a:srgbClr val="DADADA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DADADA"/>
                </a:solidFill>
                <a:latin typeface="Arial"/>
                <a:cs typeface="Arial"/>
              </a:rPr>
              <a:t>till</a:t>
            </a:r>
            <a:r>
              <a:rPr sz="3200" spc="-20" dirty="0">
                <a:solidFill>
                  <a:srgbClr val="DADADA"/>
                </a:solidFill>
                <a:latin typeface="Arial"/>
                <a:cs typeface="Arial"/>
              </a:rPr>
              <a:t> </a:t>
            </a:r>
            <a:r>
              <a:rPr sz="3200" spc="-25" dirty="0">
                <a:solidFill>
                  <a:srgbClr val="DADADA"/>
                </a:solidFill>
                <a:latin typeface="Arial"/>
                <a:cs typeface="Arial"/>
              </a:rPr>
              <a:t>is </a:t>
            </a:r>
            <a:r>
              <a:rPr sz="3200" dirty="0">
                <a:solidFill>
                  <a:srgbClr val="FFFF00"/>
                </a:solidFill>
                <a:latin typeface="Arial"/>
                <a:cs typeface="Arial"/>
              </a:rPr>
              <a:t>unsorted</a:t>
            </a:r>
            <a:r>
              <a:rPr sz="3200" spc="-8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00"/>
                </a:solidFill>
                <a:latin typeface="Arial"/>
                <a:cs typeface="Arial"/>
              </a:rPr>
              <a:t>and</a:t>
            </a:r>
            <a:r>
              <a:rPr sz="3200" spc="-2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00"/>
                </a:solidFill>
                <a:latin typeface="Arial"/>
                <a:cs typeface="Arial"/>
              </a:rPr>
              <a:t>has</a:t>
            </a:r>
            <a:r>
              <a:rPr sz="3200" spc="-4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00"/>
                </a:solidFill>
                <a:latin typeface="Arial"/>
                <a:cs typeface="Arial"/>
              </a:rPr>
              <a:t>particles</a:t>
            </a:r>
            <a:r>
              <a:rPr sz="3200" spc="-4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spc="-25" dirty="0">
                <a:solidFill>
                  <a:srgbClr val="FFFF00"/>
                </a:solidFill>
                <a:latin typeface="Arial"/>
                <a:cs typeface="Arial"/>
              </a:rPr>
              <a:t>of </a:t>
            </a:r>
            <a:r>
              <a:rPr sz="3200" dirty="0">
                <a:solidFill>
                  <a:srgbClr val="FFFF00"/>
                </a:solidFill>
                <a:latin typeface="Arial"/>
                <a:cs typeface="Arial"/>
              </a:rPr>
              <a:t>many</a:t>
            </a:r>
            <a:r>
              <a:rPr sz="3200" spc="-5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00"/>
                </a:solidFill>
                <a:latin typeface="Arial"/>
                <a:cs typeface="Arial"/>
              </a:rPr>
              <a:t>different</a:t>
            </a:r>
            <a:r>
              <a:rPr sz="3200" spc="-4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spc="-11" dirty="0">
                <a:solidFill>
                  <a:srgbClr val="FFFF00"/>
                </a:solidFill>
                <a:latin typeface="Arial"/>
                <a:cs typeface="Arial"/>
              </a:rPr>
              <a:t>sizes.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25" name="object 25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6469379" y="1600200"/>
            <a:ext cx="5413248" cy="452628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6381" y="484760"/>
            <a:ext cx="8853011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65782">
              <a:spcBef>
                <a:spcPts val="105"/>
              </a:spcBef>
            </a:pPr>
            <a:r>
              <a:rPr dirty="0"/>
              <a:t>Glacial</a:t>
            </a:r>
            <a:r>
              <a:rPr spc="-15" dirty="0"/>
              <a:t> </a:t>
            </a:r>
            <a:r>
              <a:rPr spc="-11" dirty="0"/>
              <a:t>Outwash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xfrm>
            <a:off x="516254" y="1878280"/>
            <a:ext cx="5427345" cy="34605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591" marR="5080" indent="-342891">
              <a:spcBef>
                <a:spcPts val="105"/>
              </a:spcBef>
              <a:buClr>
                <a:srgbClr val="99FF99"/>
              </a:buClr>
              <a:buSzPct val="79687"/>
              <a:buFont typeface="Wingdings"/>
              <a:buChar char=""/>
              <a:tabLst>
                <a:tab pos="355591" algn="l"/>
              </a:tabLst>
            </a:pPr>
            <a:r>
              <a:rPr sz="3200" dirty="0">
                <a:solidFill>
                  <a:srgbClr val="FFFF00"/>
                </a:solidFill>
                <a:latin typeface="Arial"/>
                <a:cs typeface="Arial"/>
              </a:rPr>
              <a:t>Outwash</a:t>
            </a:r>
            <a:r>
              <a:rPr sz="3200" spc="-3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00"/>
                </a:solidFill>
                <a:latin typeface="Arial"/>
                <a:cs typeface="Arial"/>
              </a:rPr>
              <a:t>is Sand</a:t>
            </a:r>
            <a:r>
              <a:rPr sz="3200" spc="-1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spc="-25" dirty="0">
                <a:solidFill>
                  <a:srgbClr val="FFFF00"/>
                </a:solidFill>
                <a:latin typeface="Arial"/>
                <a:cs typeface="Arial"/>
              </a:rPr>
              <a:t>and </a:t>
            </a:r>
            <a:r>
              <a:rPr sz="3200" dirty="0">
                <a:solidFill>
                  <a:srgbClr val="FFFF00"/>
                </a:solidFill>
                <a:latin typeface="Arial"/>
                <a:cs typeface="Arial"/>
              </a:rPr>
              <a:t>gravel</a:t>
            </a:r>
            <a:r>
              <a:rPr sz="3200" spc="-4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00"/>
                </a:solidFill>
                <a:latin typeface="Arial"/>
                <a:cs typeface="Arial"/>
              </a:rPr>
              <a:t>deposited</a:t>
            </a:r>
            <a:r>
              <a:rPr sz="3200" spc="-4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00"/>
                </a:solidFill>
                <a:latin typeface="Arial"/>
                <a:cs typeface="Arial"/>
              </a:rPr>
              <a:t>by</a:t>
            </a:r>
            <a:r>
              <a:rPr sz="3200" spc="-5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spc="-11" dirty="0">
                <a:solidFill>
                  <a:srgbClr val="FFFF00"/>
                </a:solidFill>
                <a:latin typeface="Arial"/>
                <a:cs typeface="Arial"/>
              </a:rPr>
              <a:t>glacial </a:t>
            </a:r>
            <a:r>
              <a:rPr sz="3200" dirty="0">
                <a:solidFill>
                  <a:srgbClr val="FFFF00"/>
                </a:solidFill>
                <a:latin typeface="Arial"/>
                <a:cs typeface="Arial"/>
              </a:rPr>
              <a:t>melt</a:t>
            </a:r>
            <a:r>
              <a:rPr sz="3200" spc="-3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00"/>
                </a:solidFill>
                <a:latin typeface="Arial"/>
                <a:cs typeface="Arial"/>
              </a:rPr>
              <a:t>water.</a:t>
            </a:r>
            <a:r>
              <a:rPr sz="3200" spc="-3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Outwash</a:t>
            </a:r>
            <a:r>
              <a:rPr sz="32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25" dirty="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sz="3200" dirty="0">
                <a:solidFill>
                  <a:srgbClr val="FFFF00"/>
                </a:solidFill>
                <a:latin typeface="Arial"/>
                <a:cs typeface="Arial"/>
              </a:rPr>
              <a:t>typically</a:t>
            </a:r>
            <a:r>
              <a:rPr sz="3200" spc="-4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00"/>
                </a:solidFill>
                <a:latin typeface="Arial"/>
                <a:cs typeface="Arial"/>
              </a:rPr>
              <a:t>well</a:t>
            </a:r>
            <a:r>
              <a:rPr sz="3200" spc="-2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00"/>
                </a:solidFill>
                <a:latin typeface="Arial"/>
                <a:cs typeface="Arial"/>
              </a:rPr>
              <a:t>sorted</a:t>
            </a:r>
            <a:r>
              <a:rPr sz="3200" spc="-3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spc="-25" dirty="0">
                <a:solidFill>
                  <a:srgbClr val="FFFF00"/>
                </a:solidFill>
                <a:latin typeface="Arial"/>
                <a:cs typeface="Arial"/>
              </a:rPr>
              <a:t>and </a:t>
            </a:r>
            <a:r>
              <a:rPr sz="3200" dirty="0">
                <a:solidFill>
                  <a:srgbClr val="FFFF00"/>
                </a:solidFill>
                <a:latin typeface="Arial"/>
                <a:cs typeface="Arial"/>
              </a:rPr>
              <a:t>stratified</a:t>
            </a:r>
            <a:r>
              <a:rPr sz="3200" spc="-3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so</a:t>
            </a:r>
            <a:r>
              <a:rPr sz="32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it</a:t>
            </a: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11" dirty="0">
                <a:solidFill>
                  <a:srgbClr val="FFFFFF"/>
                </a:solidFill>
                <a:latin typeface="Arial"/>
                <a:cs typeface="Arial"/>
              </a:rPr>
              <a:t>differs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sharply</a:t>
            </a:r>
            <a:r>
              <a:rPr sz="3200" spc="-3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sz="32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tills,</a:t>
            </a: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11" dirty="0">
                <a:solidFill>
                  <a:srgbClr val="FFFFFF"/>
                </a:solidFill>
                <a:latin typeface="Arial"/>
                <a:cs typeface="Arial"/>
              </a:rPr>
              <a:t>which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32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unsorted</a:t>
            </a:r>
            <a:r>
              <a:rPr sz="32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2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3200" spc="-11" dirty="0">
                <a:solidFill>
                  <a:srgbClr val="FFFFFF"/>
                </a:solidFill>
                <a:latin typeface="Arial"/>
                <a:cs typeface="Arial"/>
              </a:rPr>
              <a:t>unstratified.</a:t>
            </a:r>
            <a:endParaRPr sz="3200" dirty="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43471" y="1600200"/>
            <a:ext cx="5138928" cy="452628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6381" y="484760"/>
            <a:ext cx="11664619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388811">
              <a:spcBef>
                <a:spcPts val="105"/>
              </a:spcBef>
            </a:pPr>
            <a:r>
              <a:rPr dirty="0"/>
              <a:t>Glacial</a:t>
            </a:r>
            <a:r>
              <a:rPr spc="-11" dirty="0"/>
              <a:t> </a:t>
            </a:r>
            <a:r>
              <a:rPr dirty="0"/>
              <a:t>Outwash </a:t>
            </a:r>
            <a:r>
              <a:rPr spc="-11" dirty="0"/>
              <a:t>(continued)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487680" y="1776983"/>
            <a:ext cx="4378960" cy="1012191"/>
            <a:chOff x="487680" y="1776983"/>
            <a:chExt cx="4378960" cy="101219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7680" y="1926335"/>
              <a:ext cx="749808" cy="76504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0476" y="1776983"/>
              <a:ext cx="4105655" cy="1011936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760477" y="2325623"/>
            <a:ext cx="4765675" cy="3755391"/>
            <a:chOff x="760476" y="2325623"/>
            <a:chExt cx="4765675" cy="375539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0476" y="2325623"/>
              <a:ext cx="2226564" cy="101193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86583" y="2325623"/>
              <a:ext cx="3139440" cy="101193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60476" y="2874263"/>
              <a:ext cx="3393948" cy="101193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53968" y="2874263"/>
              <a:ext cx="1109472" cy="101193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062984" y="2874263"/>
              <a:ext cx="1362456" cy="101193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0476" y="3422903"/>
              <a:ext cx="4232148" cy="101193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60476" y="3971544"/>
              <a:ext cx="3241548" cy="101193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60476" y="4520183"/>
              <a:ext cx="4639056" cy="101193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60476" y="5068823"/>
              <a:ext cx="1845564" cy="101193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005584" y="5068823"/>
              <a:ext cx="1414271" cy="101193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819399" y="5068823"/>
              <a:ext cx="726948" cy="1011935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688340" y="1897760"/>
            <a:ext cx="4409440" cy="38908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591" marR="5080" indent="-342891">
              <a:spcBef>
                <a:spcPts val="100"/>
              </a:spcBef>
              <a:buClr>
                <a:srgbClr val="99FF99"/>
              </a:buClr>
              <a:buSzPct val="79166"/>
              <a:buFont typeface="Wingdings"/>
              <a:buChar char=""/>
              <a:tabLst>
                <a:tab pos="355591" algn="l"/>
              </a:tabLst>
            </a:pPr>
            <a:r>
              <a:rPr sz="3600" dirty="0">
                <a:solidFill>
                  <a:srgbClr val="DADADA"/>
                </a:solidFill>
                <a:latin typeface="Arial"/>
                <a:cs typeface="Arial"/>
              </a:rPr>
              <a:t>An outwash</a:t>
            </a:r>
            <a:r>
              <a:rPr sz="3600" spc="-11" dirty="0">
                <a:solidFill>
                  <a:srgbClr val="DADADA"/>
                </a:solidFill>
                <a:latin typeface="Arial"/>
                <a:cs typeface="Arial"/>
              </a:rPr>
              <a:t> </a:t>
            </a:r>
            <a:r>
              <a:rPr sz="3600" spc="-25" dirty="0">
                <a:solidFill>
                  <a:srgbClr val="DADADA"/>
                </a:solidFill>
                <a:latin typeface="Arial"/>
                <a:cs typeface="Arial"/>
              </a:rPr>
              <a:t>may </a:t>
            </a:r>
            <a:r>
              <a:rPr sz="3600" dirty="0">
                <a:solidFill>
                  <a:srgbClr val="DADADA"/>
                </a:solidFill>
                <a:latin typeface="Arial"/>
                <a:cs typeface="Arial"/>
              </a:rPr>
              <a:t>attain</a:t>
            </a:r>
            <a:r>
              <a:rPr sz="3600" spc="-11" dirty="0">
                <a:solidFill>
                  <a:srgbClr val="DADADA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DADADA"/>
                </a:solidFill>
                <a:latin typeface="Arial"/>
                <a:cs typeface="Arial"/>
              </a:rPr>
              <a:t>a</a:t>
            </a:r>
            <a:r>
              <a:rPr sz="3600" spc="-20" dirty="0">
                <a:solidFill>
                  <a:srgbClr val="DADADA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00"/>
                </a:solidFill>
                <a:latin typeface="Arial"/>
                <a:cs typeface="Arial"/>
              </a:rPr>
              <a:t>thickness</a:t>
            </a:r>
            <a:r>
              <a:rPr sz="3600" spc="-25" dirty="0">
                <a:solidFill>
                  <a:srgbClr val="FFFF00"/>
                </a:solidFill>
                <a:latin typeface="Arial"/>
                <a:cs typeface="Arial"/>
              </a:rPr>
              <a:t> of </a:t>
            </a:r>
            <a:r>
              <a:rPr sz="3600" dirty="0">
                <a:solidFill>
                  <a:srgbClr val="FFFF00"/>
                </a:solidFill>
                <a:latin typeface="Arial"/>
                <a:cs typeface="Arial"/>
              </a:rPr>
              <a:t>over</a:t>
            </a:r>
            <a:r>
              <a:rPr sz="3600" spc="-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00"/>
                </a:solidFill>
                <a:latin typeface="Arial"/>
                <a:cs typeface="Arial"/>
              </a:rPr>
              <a:t>300</a:t>
            </a:r>
            <a:r>
              <a:rPr sz="3600" spc="-1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00"/>
                </a:solidFill>
                <a:latin typeface="Arial"/>
                <a:cs typeface="Arial"/>
              </a:rPr>
              <a:t>feet</a:t>
            </a:r>
            <a:r>
              <a:rPr sz="3600" spc="-2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DADADA"/>
                </a:solidFill>
                <a:latin typeface="Arial"/>
                <a:cs typeface="Arial"/>
              </a:rPr>
              <a:t>at </a:t>
            </a:r>
            <a:r>
              <a:rPr sz="3600" spc="-25" dirty="0">
                <a:solidFill>
                  <a:srgbClr val="DADADA"/>
                </a:solidFill>
                <a:latin typeface="Arial"/>
                <a:cs typeface="Arial"/>
              </a:rPr>
              <a:t>the </a:t>
            </a:r>
            <a:r>
              <a:rPr sz="3600" dirty="0">
                <a:solidFill>
                  <a:srgbClr val="DADADA"/>
                </a:solidFill>
                <a:latin typeface="Arial"/>
                <a:cs typeface="Arial"/>
              </a:rPr>
              <a:t>edge</a:t>
            </a:r>
            <a:r>
              <a:rPr sz="3600" spc="-20" dirty="0">
                <a:solidFill>
                  <a:srgbClr val="DADADA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DADADA"/>
                </a:solidFill>
                <a:latin typeface="Arial"/>
                <a:cs typeface="Arial"/>
              </a:rPr>
              <a:t>of</a:t>
            </a:r>
            <a:r>
              <a:rPr sz="3600" spc="-5" dirty="0">
                <a:solidFill>
                  <a:srgbClr val="DADADA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DADADA"/>
                </a:solidFill>
                <a:latin typeface="Arial"/>
                <a:cs typeface="Arial"/>
              </a:rPr>
              <a:t>a</a:t>
            </a:r>
            <a:r>
              <a:rPr sz="3600" spc="-5" dirty="0">
                <a:solidFill>
                  <a:srgbClr val="DADADA"/>
                </a:solidFill>
                <a:latin typeface="Arial"/>
                <a:cs typeface="Arial"/>
              </a:rPr>
              <a:t> </a:t>
            </a:r>
            <a:r>
              <a:rPr sz="3600" spc="-11" dirty="0">
                <a:solidFill>
                  <a:srgbClr val="DADADA"/>
                </a:solidFill>
                <a:latin typeface="Arial"/>
                <a:cs typeface="Arial"/>
              </a:rPr>
              <a:t>glacier, </a:t>
            </a:r>
            <a:r>
              <a:rPr sz="3600" dirty="0">
                <a:solidFill>
                  <a:srgbClr val="DADADA"/>
                </a:solidFill>
                <a:latin typeface="Arial"/>
                <a:cs typeface="Arial"/>
              </a:rPr>
              <a:t>although</a:t>
            </a:r>
            <a:r>
              <a:rPr sz="3600" spc="-40" dirty="0">
                <a:solidFill>
                  <a:srgbClr val="DADADA"/>
                </a:solidFill>
                <a:latin typeface="Arial"/>
                <a:cs typeface="Arial"/>
              </a:rPr>
              <a:t> </a:t>
            </a:r>
            <a:r>
              <a:rPr sz="3600" spc="-25" dirty="0">
                <a:solidFill>
                  <a:srgbClr val="DADADA"/>
                </a:solidFill>
                <a:latin typeface="Arial"/>
                <a:cs typeface="Arial"/>
              </a:rPr>
              <a:t>the </a:t>
            </a:r>
            <a:r>
              <a:rPr sz="3600" dirty="0">
                <a:solidFill>
                  <a:srgbClr val="DADADA"/>
                </a:solidFill>
                <a:latin typeface="Arial"/>
                <a:cs typeface="Arial"/>
              </a:rPr>
              <a:t>thickness</a:t>
            </a:r>
            <a:r>
              <a:rPr sz="3600" spc="-20" dirty="0">
                <a:solidFill>
                  <a:srgbClr val="DADADA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DADADA"/>
                </a:solidFill>
                <a:latin typeface="Arial"/>
                <a:cs typeface="Arial"/>
              </a:rPr>
              <a:t>is</a:t>
            </a:r>
            <a:r>
              <a:rPr sz="3600" spc="-5" dirty="0">
                <a:solidFill>
                  <a:srgbClr val="DADADA"/>
                </a:solidFill>
                <a:latin typeface="Arial"/>
                <a:cs typeface="Arial"/>
              </a:rPr>
              <a:t> </a:t>
            </a:r>
            <a:r>
              <a:rPr sz="3600" spc="-11" dirty="0">
                <a:solidFill>
                  <a:srgbClr val="DADADA"/>
                </a:solidFill>
                <a:latin typeface="Arial"/>
                <a:cs typeface="Arial"/>
              </a:rPr>
              <a:t>usually </a:t>
            </a:r>
            <a:r>
              <a:rPr sz="3600" dirty="0">
                <a:solidFill>
                  <a:srgbClr val="DADADA"/>
                </a:solidFill>
                <a:latin typeface="Arial"/>
                <a:cs typeface="Arial"/>
              </a:rPr>
              <a:t>much</a:t>
            </a:r>
            <a:r>
              <a:rPr sz="3600" spc="-20" dirty="0">
                <a:solidFill>
                  <a:srgbClr val="DADADA"/>
                </a:solidFill>
                <a:latin typeface="Arial"/>
                <a:cs typeface="Arial"/>
              </a:rPr>
              <a:t> </a:t>
            </a:r>
            <a:r>
              <a:rPr sz="3600" spc="-11" dirty="0">
                <a:solidFill>
                  <a:srgbClr val="DADADA"/>
                </a:solidFill>
                <a:latin typeface="Arial"/>
                <a:cs typeface="Arial"/>
              </a:rPr>
              <a:t>less.</a:t>
            </a:r>
            <a:endParaRPr sz="3600">
              <a:latin typeface="Arial"/>
              <a:cs typeface="Arial"/>
            </a:endParaRPr>
          </a:p>
        </p:txBody>
      </p:sp>
      <p:pic>
        <p:nvPicPr>
          <p:cNvPr id="22" name="object 22"/>
          <p:cNvPicPr/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00115" y="1600200"/>
            <a:ext cx="5929884" cy="452628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6381" y="484760"/>
            <a:ext cx="11436019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388811">
              <a:spcBef>
                <a:spcPts val="105"/>
              </a:spcBef>
            </a:pPr>
            <a:r>
              <a:rPr dirty="0"/>
              <a:t>Glacial</a:t>
            </a:r>
            <a:r>
              <a:rPr spc="-15" dirty="0"/>
              <a:t> </a:t>
            </a:r>
            <a:r>
              <a:rPr dirty="0"/>
              <a:t>Outwash </a:t>
            </a:r>
            <a:r>
              <a:rPr spc="-11" dirty="0"/>
              <a:t>(continued)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487680" y="1501139"/>
            <a:ext cx="5140960" cy="1012191"/>
            <a:chOff x="487680" y="1501139"/>
            <a:chExt cx="5140960" cy="101219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7680" y="1650491"/>
              <a:ext cx="749808" cy="76352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0476" y="1501139"/>
              <a:ext cx="3496055" cy="101193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56075" y="1501139"/>
              <a:ext cx="1972055" cy="1011936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760477" y="2049779"/>
            <a:ext cx="4817745" cy="4304031"/>
            <a:chOff x="760476" y="2049779"/>
            <a:chExt cx="4817745" cy="430403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0476" y="2049779"/>
              <a:ext cx="4155948" cy="101193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60476" y="2598419"/>
              <a:ext cx="4791456" cy="101193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60476" y="3147059"/>
              <a:ext cx="4817364" cy="101193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0476" y="3695700"/>
              <a:ext cx="4131564" cy="101193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0476" y="4244339"/>
              <a:ext cx="4512564" cy="101193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60476" y="4792979"/>
              <a:ext cx="3927348" cy="101193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60476" y="5341620"/>
              <a:ext cx="4233672" cy="1011936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688340" y="1621663"/>
            <a:ext cx="4509771" cy="44448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591" marR="5080" indent="-342891">
              <a:spcBef>
                <a:spcPts val="100"/>
              </a:spcBef>
              <a:buClr>
                <a:srgbClr val="99FF99"/>
              </a:buClr>
              <a:buSzPct val="79166"/>
              <a:buFont typeface="Wingdings"/>
              <a:buChar char=""/>
              <a:tabLst>
                <a:tab pos="355591" algn="l"/>
              </a:tabLst>
            </a:pPr>
            <a:r>
              <a:rPr sz="3600" dirty="0">
                <a:solidFill>
                  <a:srgbClr val="DADADA"/>
                </a:solidFill>
                <a:latin typeface="Arial"/>
                <a:cs typeface="Arial"/>
              </a:rPr>
              <a:t>The</a:t>
            </a:r>
            <a:r>
              <a:rPr sz="3600" spc="-5" dirty="0">
                <a:solidFill>
                  <a:srgbClr val="DADADA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DADADA"/>
                </a:solidFill>
                <a:latin typeface="Arial"/>
                <a:cs typeface="Arial"/>
              </a:rPr>
              <a:t>ordinarily</a:t>
            </a:r>
            <a:r>
              <a:rPr sz="3600" spc="-35" dirty="0">
                <a:solidFill>
                  <a:srgbClr val="DADADA"/>
                </a:solidFill>
                <a:latin typeface="Arial"/>
                <a:cs typeface="Arial"/>
              </a:rPr>
              <a:t> </a:t>
            </a:r>
            <a:r>
              <a:rPr sz="3600" spc="-11" dirty="0">
                <a:solidFill>
                  <a:srgbClr val="FFFF00"/>
                </a:solidFill>
                <a:latin typeface="Arial"/>
                <a:cs typeface="Arial"/>
              </a:rPr>
              <a:t>gentle </a:t>
            </a:r>
            <a:r>
              <a:rPr sz="3600" dirty="0">
                <a:solidFill>
                  <a:srgbClr val="FFFF00"/>
                </a:solidFill>
                <a:latin typeface="Arial"/>
                <a:cs typeface="Arial"/>
              </a:rPr>
              <a:t>slope</a:t>
            </a:r>
            <a:r>
              <a:rPr sz="3600" spc="-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00"/>
                </a:solidFill>
                <a:latin typeface="Arial"/>
                <a:cs typeface="Arial"/>
              </a:rPr>
              <a:t>causes</a:t>
            </a:r>
            <a:r>
              <a:rPr sz="3600" spc="-1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600" spc="-25" dirty="0">
                <a:solidFill>
                  <a:srgbClr val="FFFF00"/>
                </a:solidFill>
                <a:latin typeface="Arial"/>
                <a:cs typeface="Arial"/>
              </a:rPr>
              <a:t>the </a:t>
            </a:r>
            <a:r>
              <a:rPr sz="3600" dirty="0">
                <a:solidFill>
                  <a:srgbClr val="FFFF00"/>
                </a:solidFill>
                <a:latin typeface="Arial"/>
                <a:cs typeface="Arial"/>
              </a:rPr>
              <a:t>larger</a:t>
            </a:r>
            <a:r>
              <a:rPr sz="3600" spc="-1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00"/>
                </a:solidFill>
                <a:latin typeface="Arial"/>
                <a:cs typeface="Arial"/>
              </a:rPr>
              <a:t>material</a:t>
            </a:r>
            <a:r>
              <a:rPr sz="3600" spc="-1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00"/>
                </a:solidFill>
                <a:latin typeface="Arial"/>
                <a:cs typeface="Arial"/>
              </a:rPr>
              <a:t>to </a:t>
            </a:r>
            <a:r>
              <a:rPr sz="3600" spc="-25" dirty="0">
                <a:solidFill>
                  <a:srgbClr val="FFFF00"/>
                </a:solidFill>
                <a:latin typeface="Arial"/>
                <a:cs typeface="Arial"/>
              </a:rPr>
              <a:t>be </a:t>
            </a:r>
            <a:r>
              <a:rPr sz="3600" dirty="0">
                <a:solidFill>
                  <a:srgbClr val="FFFF00"/>
                </a:solidFill>
                <a:latin typeface="Arial"/>
                <a:cs typeface="Arial"/>
              </a:rPr>
              <a:t>dropped</a:t>
            </a:r>
            <a:r>
              <a:rPr sz="3600" spc="-3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00"/>
                </a:solidFill>
                <a:latin typeface="Arial"/>
                <a:cs typeface="Arial"/>
              </a:rPr>
              <a:t>nearest</a:t>
            </a:r>
            <a:r>
              <a:rPr sz="3600" spc="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600" spc="-25" dirty="0">
                <a:solidFill>
                  <a:srgbClr val="FFFF00"/>
                </a:solidFill>
                <a:latin typeface="Arial"/>
                <a:cs typeface="Arial"/>
              </a:rPr>
              <a:t>the </a:t>
            </a:r>
            <a:r>
              <a:rPr sz="3600" dirty="0">
                <a:solidFill>
                  <a:srgbClr val="FFFF00"/>
                </a:solidFill>
                <a:latin typeface="Arial"/>
                <a:cs typeface="Arial"/>
              </a:rPr>
              <a:t>glacier,</a:t>
            </a:r>
            <a:r>
              <a:rPr sz="3600" spc="-2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00"/>
                </a:solidFill>
                <a:latin typeface="Arial"/>
                <a:cs typeface="Arial"/>
              </a:rPr>
              <a:t>while</a:t>
            </a:r>
            <a:r>
              <a:rPr sz="3600" spc="-1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600" spc="-25" dirty="0">
                <a:solidFill>
                  <a:srgbClr val="FFFF00"/>
                </a:solidFill>
                <a:latin typeface="Arial"/>
                <a:cs typeface="Arial"/>
              </a:rPr>
              <a:t>the </a:t>
            </a:r>
            <a:r>
              <a:rPr sz="3600" dirty="0">
                <a:solidFill>
                  <a:srgbClr val="FFFF00"/>
                </a:solidFill>
                <a:latin typeface="Arial"/>
                <a:cs typeface="Arial"/>
              </a:rPr>
              <a:t>smaller</a:t>
            </a:r>
            <a:r>
              <a:rPr sz="3600" spc="-1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00"/>
                </a:solidFill>
                <a:latin typeface="Arial"/>
                <a:cs typeface="Arial"/>
              </a:rPr>
              <a:t>grain</a:t>
            </a:r>
            <a:r>
              <a:rPr sz="3600" spc="-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600" spc="-11" dirty="0">
                <a:solidFill>
                  <a:srgbClr val="FFFF00"/>
                </a:solidFill>
                <a:latin typeface="Arial"/>
                <a:cs typeface="Arial"/>
              </a:rPr>
              <a:t>sizes </a:t>
            </a:r>
            <a:r>
              <a:rPr sz="3600" dirty="0">
                <a:solidFill>
                  <a:srgbClr val="FFFF00"/>
                </a:solidFill>
                <a:latin typeface="Arial"/>
                <a:cs typeface="Arial"/>
              </a:rPr>
              <a:t>are</a:t>
            </a:r>
            <a:r>
              <a:rPr sz="3600" spc="-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00"/>
                </a:solidFill>
                <a:latin typeface="Arial"/>
                <a:cs typeface="Arial"/>
              </a:rPr>
              <a:t>spread</a:t>
            </a:r>
            <a:r>
              <a:rPr sz="3600" spc="-1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600" spc="-20" dirty="0">
                <a:solidFill>
                  <a:srgbClr val="FFFF00"/>
                </a:solidFill>
                <a:latin typeface="Arial"/>
                <a:cs typeface="Arial"/>
              </a:rPr>
              <a:t>over </a:t>
            </a:r>
            <a:r>
              <a:rPr sz="3600" dirty="0">
                <a:solidFill>
                  <a:srgbClr val="FFFF00"/>
                </a:solidFill>
                <a:latin typeface="Arial"/>
                <a:cs typeface="Arial"/>
              </a:rPr>
              <a:t>greater</a:t>
            </a:r>
            <a:r>
              <a:rPr sz="3600" spc="-2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600" spc="-11" dirty="0">
                <a:solidFill>
                  <a:srgbClr val="FFFF00"/>
                </a:solidFill>
                <a:latin typeface="Arial"/>
                <a:cs typeface="Arial"/>
              </a:rPr>
              <a:t>distances.</a:t>
            </a:r>
            <a:endParaRPr sz="3600">
              <a:latin typeface="Arial"/>
              <a:cs typeface="Arial"/>
            </a:endParaRPr>
          </a:p>
        </p:txBody>
      </p:sp>
      <p:pic>
        <p:nvPicPr>
          <p:cNvPr id="17" name="object 1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590032" y="1600200"/>
            <a:ext cx="5992368" cy="452628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 txBox="1"/>
          <p:nvPr/>
        </p:nvSpPr>
        <p:spPr>
          <a:xfrm>
            <a:off x="592329" y="2235454"/>
            <a:ext cx="3618865" cy="27828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spcBef>
                <a:spcPts val="100"/>
              </a:spcBef>
            </a:pPr>
            <a:r>
              <a:rPr sz="3600" b="1" dirty="0">
                <a:solidFill>
                  <a:srgbClr val="FFFF00"/>
                </a:solidFill>
                <a:latin typeface="Calibri"/>
                <a:cs typeface="Calibri"/>
              </a:rPr>
              <a:t>Loess </a:t>
            </a:r>
            <a:r>
              <a:rPr sz="3600" dirty="0">
                <a:solidFill>
                  <a:srgbClr val="DADADA"/>
                </a:solidFill>
                <a:latin typeface="Calibri"/>
                <a:cs typeface="Calibri"/>
              </a:rPr>
              <a:t>is</a:t>
            </a:r>
            <a:r>
              <a:rPr sz="3600" spc="-5" dirty="0">
                <a:solidFill>
                  <a:srgbClr val="DADADA"/>
                </a:solidFill>
                <a:latin typeface="Calibri"/>
                <a:cs typeface="Calibri"/>
              </a:rPr>
              <a:t> </a:t>
            </a:r>
            <a:r>
              <a:rPr sz="3600" spc="-11" dirty="0">
                <a:solidFill>
                  <a:srgbClr val="DADADA"/>
                </a:solidFill>
                <a:latin typeface="Calibri"/>
                <a:cs typeface="Calibri"/>
              </a:rPr>
              <a:t>principally </a:t>
            </a:r>
            <a:r>
              <a:rPr sz="3600" dirty="0">
                <a:solidFill>
                  <a:srgbClr val="FFFF00"/>
                </a:solidFill>
                <a:latin typeface="Calibri"/>
                <a:cs typeface="Calibri"/>
              </a:rPr>
              <a:t>wind</a:t>
            </a:r>
            <a:r>
              <a:rPr sz="3600" spc="-51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FFFF00"/>
                </a:solidFill>
                <a:latin typeface="Calibri"/>
                <a:cs typeface="Calibri"/>
              </a:rPr>
              <a:t>deposited</a:t>
            </a:r>
            <a:r>
              <a:rPr sz="3600" spc="-6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600" spc="-20" dirty="0">
                <a:solidFill>
                  <a:srgbClr val="FFFF00"/>
                </a:solidFill>
                <a:latin typeface="Calibri"/>
                <a:cs typeface="Calibri"/>
              </a:rPr>
              <a:t>silt </a:t>
            </a:r>
            <a:r>
              <a:rPr sz="3600" dirty="0">
                <a:solidFill>
                  <a:srgbClr val="DADADA"/>
                </a:solidFill>
                <a:latin typeface="Calibri"/>
                <a:cs typeface="Calibri"/>
              </a:rPr>
              <a:t>much</a:t>
            </a:r>
            <a:r>
              <a:rPr sz="3600" spc="-20" dirty="0">
                <a:solidFill>
                  <a:srgbClr val="DADADA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DADADA"/>
                </a:solidFill>
                <a:latin typeface="Calibri"/>
                <a:cs typeface="Calibri"/>
              </a:rPr>
              <a:t>of</a:t>
            </a:r>
            <a:r>
              <a:rPr sz="3600" spc="-11" dirty="0">
                <a:solidFill>
                  <a:srgbClr val="DADADA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DADADA"/>
                </a:solidFill>
                <a:latin typeface="Calibri"/>
                <a:cs typeface="Calibri"/>
              </a:rPr>
              <a:t>which</a:t>
            </a:r>
            <a:r>
              <a:rPr sz="3600" spc="-15" dirty="0">
                <a:solidFill>
                  <a:srgbClr val="DADADA"/>
                </a:solidFill>
                <a:latin typeface="Calibri"/>
                <a:cs typeface="Calibri"/>
              </a:rPr>
              <a:t> </a:t>
            </a:r>
            <a:r>
              <a:rPr sz="3600" spc="-25" dirty="0">
                <a:solidFill>
                  <a:srgbClr val="DADADA"/>
                </a:solidFill>
                <a:latin typeface="Calibri"/>
                <a:cs typeface="Calibri"/>
              </a:rPr>
              <a:t>was </a:t>
            </a:r>
            <a:r>
              <a:rPr sz="3600" dirty="0">
                <a:solidFill>
                  <a:srgbClr val="FFFF00"/>
                </a:solidFill>
                <a:latin typeface="Calibri"/>
                <a:cs typeface="Calibri"/>
              </a:rPr>
              <a:t>eroded</a:t>
            </a:r>
            <a:r>
              <a:rPr sz="3600" spc="-9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FFFF00"/>
                </a:solidFill>
                <a:latin typeface="Calibri"/>
                <a:cs typeface="Calibri"/>
              </a:rPr>
              <a:t>from</a:t>
            </a:r>
            <a:r>
              <a:rPr sz="3600" spc="-7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600" spc="-11" dirty="0">
                <a:solidFill>
                  <a:srgbClr val="FFFF00"/>
                </a:solidFill>
                <a:latin typeface="Calibri"/>
                <a:cs typeface="Calibri"/>
              </a:rPr>
              <a:t>glacial sediments</a:t>
            </a:r>
            <a:r>
              <a:rPr sz="3600" spc="-11" dirty="0">
                <a:solidFill>
                  <a:srgbClr val="DADADA"/>
                </a:solidFill>
                <a:latin typeface="Calibri"/>
                <a:cs typeface="Calibri"/>
              </a:rPr>
              <a:t>.</a:t>
            </a:r>
            <a:endParaRPr sz="3600" dirty="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53002" y="2052827"/>
            <a:ext cx="6629400" cy="4116324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46381" y="484760"/>
            <a:ext cx="11207419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510728">
              <a:spcBef>
                <a:spcPts val="105"/>
              </a:spcBef>
            </a:pPr>
            <a:r>
              <a:rPr dirty="0"/>
              <a:t>Loess</a:t>
            </a:r>
            <a:r>
              <a:rPr spc="-11" dirty="0"/>
              <a:t> </a:t>
            </a:r>
            <a:r>
              <a:rPr dirty="0"/>
              <a:t>and</a:t>
            </a:r>
            <a:r>
              <a:rPr spc="-11" dirty="0"/>
              <a:t> </a:t>
            </a:r>
            <a:r>
              <a:rPr dirty="0"/>
              <a:t>Glacial</a:t>
            </a:r>
            <a:r>
              <a:rPr spc="-25" dirty="0"/>
              <a:t> </a:t>
            </a:r>
            <a:r>
              <a:rPr spc="-11" dirty="0"/>
              <a:t>Deposits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1581" y="1"/>
            <a:ext cx="9806940" cy="1902460"/>
            <a:chOff x="1211580" y="0"/>
            <a:chExt cx="9806940" cy="19024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95016" y="0"/>
              <a:ext cx="6792468" cy="123139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11580" y="670559"/>
              <a:ext cx="2871216" cy="123139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54324" y="670559"/>
              <a:ext cx="5050535" cy="123139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76388" y="670559"/>
              <a:ext cx="3342132" cy="1231391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544195" y="147959"/>
            <a:ext cx="9104631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583015">
              <a:spcBef>
                <a:spcPts val="100"/>
              </a:spcBef>
            </a:pPr>
            <a:r>
              <a:rPr dirty="0"/>
              <a:t>Kane</a:t>
            </a:r>
            <a:r>
              <a:rPr spc="-11" dirty="0"/>
              <a:t> </a:t>
            </a:r>
            <a:r>
              <a:rPr dirty="0"/>
              <a:t>County 2040</a:t>
            </a:r>
            <a:r>
              <a:rPr spc="5" dirty="0"/>
              <a:t> </a:t>
            </a:r>
            <a:r>
              <a:rPr spc="-20" dirty="0"/>
              <a:t>Plan </a:t>
            </a:r>
            <a:r>
              <a:rPr dirty="0">
                <a:solidFill>
                  <a:srgbClr val="FFFF00"/>
                </a:solidFill>
              </a:rPr>
              <a:t>Surficial</a:t>
            </a:r>
            <a:r>
              <a:rPr spc="-45" dirty="0">
                <a:solidFill>
                  <a:srgbClr val="FFFF00"/>
                </a:solidFill>
              </a:rPr>
              <a:t> </a:t>
            </a:r>
            <a:r>
              <a:rPr dirty="0">
                <a:solidFill>
                  <a:srgbClr val="FFFF00"/>
                </a:solidFill>
              </a:rPr>
              <a:t>Geology</a:t>
            </a:r>
            <a:r>
              <a:rPr spc="-11" dirty="0">
                <a:solidFill>
                  <a:srgbClr val="FFFF00"/>
                </a:solidFill>
              </a:rPr>
              <a:t> </a:t>
            </a:r>
            <a:r>
              <a:rPr dirty="0">
                <a:solidFill>
                  <a:srgbClr val="FFFF00"/>
                </a:solidFill>
              </a:rPr>
              <a:t>Related </a:t>
            </a:r>
            <a:r>
              <a:rPr spc="-11" dirty="0">
                <a:solidFill>
                  <a:srgbClr val="FFFF00"/>
                </a:solidFill>
              </a:rPr>
              <a:t>Objectives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688341" y="1489729"/>
            <a:ext cx="5179060" cy="4507003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12700">
              <a:spcBef>
                <a:spcPts val="1105"/>
              </a:spcBef>
            </a:pPr>
            <a:r>
              <a:rPr sz="3200" b="1" dirty="0">
                <a:solidFill>
                  <a:srgbClr val="FFFF00"/>
                </a:solidFill>
                <a:latin typeface="Arial"/>
                <a:cs typeface="Arial"/>
              </a:rPr>
              <a:t>Water</a:t>
            </a:r>
            <a:r>
              <a:rPr sz="3200" b="1" spc="-11" dirty="0">
                <a:solidFill>
                  <a:srgbClr val="FFFF00"/>
                </a:solidFill>
                <a:latin typeface="Arial"/>
                <a:cs typeface="Arial"/>
              </a:rPr>
              <a:t> Resources</a:t>
            </a:r>
            <a:endParaRPr sz="3200" dirty="0">
              <a:latin typeface="Arial"/>
              <a:cs typeface="Arial"/>
            </a:endParaRPr>
          </a:p>
          <a:p>
            <a:pPr marL="354956" marR="5080" indent="-342257">
              <a:spcBef>
                <a:spcPts val="751"/>
              </a:spcBef>
              <a:buClr>
                <a:srgbClr val="99FF99"/>
              </a:buClr>
              <a:buSzPct val="79166"/>
              <a:buFont typeface="Wingdings"/>
              <a:buChar char=""/>
              <a:tabLst>
                <a:tab pos="354956" algn="l"/>
                <a:tab pos="355591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Recognize</a:t>
            </a:r>
            <a:r>
              <a:rPr sz="24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sz="2400" spc="-1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1" dirty="0">
                <a:solidFill>
                  <a:srgbClr val="FFFFFF"/>
                </a:solidFill>
                <a:latin typeface="Arial"/>
                <a:cs typeface="Arial"/>
              </a:rPr>
              <a:t>integrated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system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land</a:t>
            </a:r>
            <a:r>
              <a:rPr sz="2400" spc="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and</a:t>
            </a:r>
            <a:r>
              <a:rPr sz="2400" spc="-2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water</a:t>
            </a:r>
            <a:r>
              <a:rPr sz="2400" spc="-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spc="-11" dirty="0">
                <a:solidFill>
                  <a:srgbClr val="FFFF00"/>
                </a:solidFill>
                <a:latin typeface="Arial"/>
                <a:cs typeface="Arial"/>
              </a:rPr>
              <a:t>resources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spc="-1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major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component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400" spc="-1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sz="2400" spc="-11" dirty="0">
                <a:solidFill>
                  <a:srgbClr val="FFFFFF"/>
                </a:solidFill>
                <a:latin typeface="Arial"/>
                <a:cs typeface="Arial"/>
              </a:rPr>
              <a:t> built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400" spc="-1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natural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1" dirty="0">
                <a:solidFill>
                  <a:srgbClr val="FFFFFF"/>
                </a:solidFill>
                <a:latin typeface="Arial"/>
                <a:cs typeface="Arial"/>
              </a:rPr>
              <a:t>Environment.</a:t>
            </a:r>
            <a:endParaRPr sz="2400" dirty="0">
              <a:latin typeface="Arial"/>
              <a:cs typeface="Arial"/>
            </a:endParaRPr>
          </a:p>
          <a:p>
            <a:pPr marL="354956" marR="192401" indent="-342257">
              <a:spcBef>
                <a:spcPts val="580"/>
              </a:spcBef>
              <a:buClr>
                <a:srgbClr val="99FF99"/>
              </a:buClr>
              <a:buSzPct val="79166"/>
              <a:buFont typeface="Wingdings"/>
              <a:buChar char=""/>
              <a:tabLst>
                <a:tab pos="354956" algn="l"/>
                <a:tab pos="355591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Promote</a:t>
            </a:r>
            <a:r>
              <a:rPr sz="2400" spc="-3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Green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Infrastructure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best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management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practices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technologies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to</a:t>
            </a:r>
            <a:r>
              <a:rPr sz="2400" spc="-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filter and </a:t>
            </a:r>
            <a:r>
              <a:rPr sz="2400" spc="-11" dirty="0">
                <a:solidFill>
                  <a:srgbClr val="FFFF00"/>
                </a:solidFill>
                <a:latin typeface="Arial"/>
                <a:cs typeface="Arial"/>
              </a:rPr>
              <a:t>capture </a:t>
            </a: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stormwater</a:t>
            </a:r>
            <a:r>
              <a:rPr sz="2400" spc="-1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runoff</a:t>
            </a:r>
            <a:r>
              <a:rPr sz="2400" spc="-2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for </a:t>
            </a:r>
            <a:r>
              <a:rPr sz="2400" spc="-11" dirty="0">
                <a:solidFill>
                  <a:srgbClr val="FFFF00"/>
                </a:solidFill>
                <a:latin typeface="Arial"/>
                <a:cs typeface="Arial"/>
              </a:rPr>
              <a:t>improved </a:t>
            </a: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water</a:t>
            </a:r>
            <a:r>
              <a:rPr sz="2400" spc="-2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quality,</a:t>
            </a:r>
            <a:r>
              <a:rPr sz="2400" spc="-2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spc="-11" dirty="0">
                <a:solidFill>
                  <a:srgbClr val="FFFF00"/>
                </a:solidFill>
                <a:latin typeface="Arial"/>
                <a:cs typeface="Arial"/>
              </a:rPr>
              <a:t>groundwater </a:t>
            </a: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recharge</a:t>
            </a:r>
            <a:r>
              <a:rPr sz="2400" spc="-1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1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272913" y="1489729"/>
            <a:ext cx="5283835" cy="4507003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12700">
              <a:spcBef>
                <a:spcPts val="1105"/>
              </a:spcBef>
            </a:pPr>
            <a:r>
              <a:rPr sz="3200" b="1" dirty="0">
                <a:solidFill>
                  <a:srgbClr val="FFFF00"/>
                </a:solidFill>
                <a:latin typeface="Arial"/>
                <a:cs typeface="Arial"/>
              </a:rPr>
              <a:t>Green</a:t>
            </a:r>
            <a:r>
              <a:rPr sz="3200" b="1" spc="-2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b="1" spc="-11" dirty="0">
                <a:solidFill>
                  <a:srgbClr val="FFFF00"/>
                </a:solidFill>
                <a:latin typeface="Arial"/>
                <a:cs typeface="Arial"/>
              </a:rPr>
              <a:t>Infrastructure</a:t>
            </a:r>
            <a:endParaRPr sz="3200" dirty="0">
              <a:latin typeface="Arial"/>
              <a:cs typeface="Arial"/>
            </a:endParaRPr>
          </a:p>
          <a:p>
            <a:pPr marL="354956" marR="21590" indent="-342891">
              <a:spcBef>
                <a:spcPts val="751"/>
              </a:spcBef>
              <a:buClr>
                <a:srgbClr val="99FF99"/>
              </a:buClr>
              <a:buSzPct val="79166"/>
              <a:buFont typeface="Wingdings"/>
              <a:buChar char=""/>
              <a:tabLst>
                <a:tab pos="354956" algn="l"/>
                <a:tab pos="355591" algn="l"/>
              </a:tabLst>
            </a:pP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Preserve</a:t>
            </a:r>
            <a:r>
              <a:rPr sz="2400" spc="-2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and Protect</a:t>
            </a:r>
            <a:r>
              <a:rPr sz="2400" spc="-2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Kane </a:t>
            </a:r>
            <a:r>
              <a:rPr sz="2400" spc="-11" dirty="0">
                <a:solidFill>
                  <a:srgbClr val="FFFF00"/>
                </a:solidFill>
                <a:latin typeface="Arial"/>
                <a:cs typeface="Arial"/>
              </a:rPr>
              <a:t>County </a:t>
            </a: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open</a:t>
            </a:r>
            <a:r>
              <a:rPr sz="2400" spc="-1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space</a:t>
            </a:r>
            <a:r>
              <a:rPr sz="2400" spc="-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and</a:t>
            </a:r>
            <a:r>
              <a:rPr sz="2400" spc="-2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green</a:t>
            </a:r>
            <a:r>
              <a:rPr sz="2400" spc="-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spc="-11" dirty="0">
                <a:solidFill>
                  <a:srgbClr val="FFFF00"/>
                </a:solidFill>
                <a:latin typeface="Arial"/>
                <a:cs typeface="Arial"/>
              </a:rPr>
              <a:t>infrastructure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as</a:t>
            </a:r>
            <a:r>
              <a:rPr sz="2400" spc="-1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cornerstone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1" dirty="0">
                <a:solidFill>
                  <a:srgbClr val="FFFFFF"/>
                </a:solidFill>
                <a:latin typeface="Arial"/>
                <a:cs typeface="Arial"/>
              </a:rPr>
              <a:t>natural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resource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protection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1" dirty="0">
                <a:solidFill>
                  <a:srgbClr val="FFFFFF"/>
                </a:solidFill>
                <a:latin typeface="Arial"/>
                <a:cs typeface="Arial"/>
              </a:rPr>
              <a:t>community well-being.</a:t>
            </a:r>
            <a:endParaRPr sz="2400" dirty="0">
              <a:latin typeface="Arial"/>
              <a:cs typeface="Arial"/>
            </a:endParaRPr>
          </a:p>
          <a:p>
            <a:pPr marL="354956" marR="5080" indent="-342891">
              <a:spcBef>
                <a:spcPts val="585"/>
              </a:spcBef>
              <a:buClr>
                <a:srgbClr val="99FF99"/>
              </a:buClr>
              <a:buSzPct val="79166"/>
              <a:buFont typeface="Wingdings"/>
              <a:buChar char=""/>
              <a:tabLst>
                <a:tab pos="354956" algn="l"/>
                <a:tab pos="355591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Continue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efforts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protecting</a:t>
            </a:r>
            <a:r>
              <a:rPr sz="2400" spc="-2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00"/>
                </a:solidFill>
                <a:latin typeface="Arial"/>
                <a:cs typeface="Arial"/>
              </a:rPr>
              <a:t>the </a:t>
            </a: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environment</a:t>
            </a:r>
            <a:r>
              <a:rPr sz="2400" spc="-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and</a:t>
            </a:r>
            <a:r>
              <a:rPr sz="2400" spc="-1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restoring</a:t>
            </a:r>
            <a:r>
              <a:rPr sz="2400" spc="-25" dirty="0">
                <a:solidFill>
                  <a:srgbClr val="FFFF00"/>
                </a:solidFill>
                <a:latin typeface="Arial"/>
                <a:cs typeface="Arial"/>
              </a:rPr>
              <a:t> the </a:t>
            </a: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unique</a:t>
            </a:r>
            <a:r>
              <a:rPr sz="2400" spc="-1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and</a:t>
            </a:r>
            <a:r>
              <a:rPr sz="2400" spc="-1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fragile</a:t>
            </a:r>
            <a:r>
              <a:rPr sz="2400" spc="-11" dirty="0">
                <a:solidFill>
                  <a:srgbClr val="FFFF00"/>
                </a:solidFill>
                <a:latin typeface="Arial"/>
                <a:cs typeface="Arial"/>
              </a:rPr>
              <a:t> environments </a:t>
            </a: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associated</a:t>
            </a:r>
            <a:r>
              <a:rPr sz="2400" spc="-2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with</a:t>
            </a:r>
            <a:r>
              <a:rPr sz="2400" spc="-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the</a:t>
            </a:r>
            <a:r>
              <a:rPr sz="2400" spc="-3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geography </a:t>
            </a:r>
            <a:r>
              <a:rPr sz="2400" spc="-25" dirty="0">
                <a:solidFill>
                  <a:srgbClr val="FFFF00"/>
                </a:solidFill>
                <a:latin typeface="Arial"/>
                <a:cs typeface="Arial"/>
              </a:rPr>
              <a:t>of </a:t>
            </a: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Kane</a:t>
            </a:r>
            <a:r>
              <a:rPr sz="2400" spc="-11" dirty="0">
                <a:solidFill>
                  <a:srgbClr val="FFFF00"/>
                </a:solidFill>
                <a:latin typeface="Arial"/>
                <a:cs typeface="Arial"/>
              </a:rPr>
              <a:t> County.</a:t>
            </a: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66267" y="1007110"/>
            <a:ext cx="3848100" cy="69057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dirty="0">
                <a:solidFill>
                  <a:srgbClr val="DADADA"/>
                </a:solidFill>
              </a:rPr>
              <a:t>Loess</a:t>
            </a:r>
            <a:r>
              <a:rPr spc="-20" dirty="0">
                <a:solidFill>
                  <a:srgbClr val="DADADA"/>
                </a:solidFill>
              </a:rPr>
              <a:t> </a:t>
            </a:r>
            <a:r>
              <a:rPr spc="-11" dirty="0">
                <a:solidFill>
                  <a:srgbClr val="DADADA"/>
                </a:solidFill>
              </a:rPr>
              <a:t>Deposits</a:t>
            </a: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20384" y="294131"/>
            <a:ext cx="5388864" cy="6252972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type="body" idx="1"/>
          </p:nvPr>
        </p:nvSpPr>
        <p:spPr>
          <a:xfrm>
            <a:off x="516254" y="1878281"/>
            <a:ext cx="5122545" cy="3687035"/>
          </a:xfrm>
          <a:prstGeom prst="rect">
            <a:avLst/>
          </a:prstGeom>
        </p:spPr>
        <p:txBody>
          <a:bodyPr vert="horz" wrap="square" lIns="0" tIns="359537" rIns="0" bIns="0" rtlCol="0">
            <a:spAutoFit/>
          </a:bodyPr>
          <a:lstStyle/>
          <a:p>
            <a:pPr marL="26670" marR="5080">
              <a:spcBef>
                <a:spcPts val="100"/>
              </a:spcBef>
            </a:pPr>
            <a:r>
              <a:rPr spc="-20" dirty="0"/>
              <a:t>Vast</a:t>
            </a:r>
            <a:r>
              <a:rPr spc="-125" dirty="0"/>
              <a:t> </a:t>
            </a:r>
            <a:r>
              <a:rPr dirty="0"/>
              <a:t>accumulations</a:t>
            </a:r>
            <a:r>
              <a:rPr spc="-151" dirty="0"/>
              <a:t> </a:t>
            </a:r>
            <a:r>
              <a:rPr spc="-25" dirty="0"/>
              <a:t>are </a:t>
            </a:r>
            <a:r>
              <a:rPr dirty="0">
                <a:solidFill>
                  <a:srgbClr val="FFFF00"/>
                </a:solidFill>
              </a:rPr>
              <a:t>spread</a:t>
            </a:r>
            <a:r>
              <a:rPr spc="-71" dirty="0">
                <a:solidFill>
                  <a:srgbClr val="FFFF00"/>
                </a:solidFill>
              </a:rPr>
              <a:t> </a:t>
            </a:r>
            <a:r>
              <a:rPr dirty="0">
                <a:solidFill>
                  <a:srgbClr val="FFFF00"/>
                </a:solidFill>
              </a:rPr>
              <a:t>across</a:t>
            </a:r>
            <a:r>
              <a:rPr spc="-45" dirty="0">
                <a:solidFill>
                  <a:srgbClr val="FFFF00"/>
                </a:solidFill>
              </a:rPr>
              <a:t> </a:t>
            </a:r>
            <a:r>
              <a:rPr dirty="0">
                <a:solidFill>
                  <a:srgbClr val="FFFF00"/>
                </a:solidFill>
              </a:rPr>
              <a:t>the</a:t>
            </a:r>
            <a:r>
              <a:rPr spc="-40" dirty="0">
                <a:solidFill>
                  <a:srgbClr val="FFFF00"/>
                </a:solidFill>
              </a:rPr>
              <a:t> </a:t>
            </a:r>
            <a:r>
              <a:rPr spc="-11" dirty="0">
                <a:solidFill>
                  <a:srgbClr val="FFFF00"/>
                </a:solidFill>
              </a:rPr>
              <a:t>upper </a:t>
            </a:r>
            <a:r>
              <a:rPr dirty="0">
                <a:solidFill>
                  <a:srgbClr val="FFFF00"/>
                </a:solidFill>
              </a:rPr>
              <a:t>Midwest</a:t>
            </a:r>
            <a:r>
              <a:rPr spc="-105" dirty="0">
                <a:solidFill>
                  <a:srgbClr val="FFFF00"/>
                </a:solidFill>
              </a:rPr>
              <a:t> </a:t>
            </a:r>
            <a:r>
              <a:rPr dirty="0">
                <a:solidFill>
                  <a:srgbClr val="FFFF00"/>
                </a:solidFill>
              </a:rPr>
              <a:t>United</a:t>
            </a:r>
            <a:r>
              <a:rPr spc="-91" dirty="0">
                <a:solidFill>
                  <a:srgbClr val="FFFF00"/>
                </a:solidFill>
              </a:rPr>
              <a:t> </a:t>
            </a:r>
            <a:r>
              <a:rPr spc="-11" dirty="0">
                <a:solidFill>
                  <a:srgbClr val="FFFF00"/>
                </a:solidFill>
              </a:rPr>
              <a:t>States</a:t>
            </a:r>
            <a:r>
              <a:rPr spc="-11" dirty="0"/>
              <a:t>, </a:t>
            </a:r>
            <a:r>
              <a:rPr dirty="0"/>
              <a:t>with</a:t>
            </a:r>
            <a:r>
              <a:rPr spc="-60" dirty="0"/>
              <a:t> </a:t>
            </a:r>
            <a:r>
              <a:rPr dirty="0"/>
              <a:t>significant</a:t>
            </a:r>
            <a:r>
              <a:rPr spc="-71" dirty="0"/>
              <a:t> </a:t>
            </a:r>
            <a:r>
              <a:rPr spc="-11" dirty="0"/>
              <a:t>deposits </a:t>
            </a:r>
            <a:r>
              <a:rPr dirty="0"/>
              <a:t>along</a:t>
            </a:r>
            <a:r>
              <a:rPr spc="-60" dirty="0"/>
              <a:t> </a:t>
            </a:r>
            <a:r>
              <a:rPr dirty="0"/>
              <a:t>major</a:t>
            </a:r>
            <a:r>
              <a:rPr spc="-60" dirty="0"/>
              <a:t> </a:t>
            </a:r>
            <a:r>
              <a:rPr dirty="0"/>
              <a:t>rivers</a:t>
            </a:r>
            <a:r>
              <a:rPr spc="-85" dirty="0"/>
              <a:t> </a:t>
            </a:r>
            <a:r>
              <a:rPr dirty="0"/>
              <a:t>like</a:t>
            </a:r>
            <a:r>
              <a:rPr spc="-55" dirty="0"/>
              <a:t> </a:t>
            </a:r>
            <a:r>
              <a:rPr spc="-25" dirty="0"/>
              <a:t>the </a:t>
            </a:r>
            <a:r>
              <a:rPr spc="-11" dirty="0"/>
              <a:t>Mississippi.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33753" y="848362"/>
            <a:ext cx="3848100" cy="69057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dirty="0"/>
              <a:t>Loess</a:t>
            </a:r>
            <a:r>
              <a:rPr spc="-20" dirty="0"/>
              <a:t> </a:t>
            </a:r>
            <a:r>
              <a:rPr spc="-11" dirty="0"/>
              <a:t>Deposits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688340" y="1977898"/>
            <a:ext cx="6074411" cy="38908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3600" dirty="0">
                <a:solidFill>
                  <a:srgbClr val="DADADA"/>
                </a:solidFill>
                <a:latin typeface="Calibri"/>
                <a:cs typeface="Calibri"/>
              </a:rPr>
              <a:t>As</a:t>
            </a:r>
            <a:r>
              <a:rPr sz="3600" spc="-35" dirty="0">
                <a:solidFill>
                  <a:srgbClr val="DADADA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FFFF00"/>
                </a:solidFill>
                <a:latin typeface="Calibri"/>
                <a:cs typeface="Calibri"/>
              </a:rPr>
              <a:t>glaciers</a:t>
            </a:r>
            <a:r>
              <a:rPr sz="3600" spc="-3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DADADA"/>
                </a:solidFill>
                <a:latin typeface="Calibri"/>
                <a:cs typeface="Calibri"/>
              </a:rPr>
              <a:t>advanced</a:t>
            </a:r>
            <a:r>
              <a:rPr sz="3600" spc="-75" dirty="0">
                <a:solidFill>
                  <a:srgbClr val="DADADA"/>
                </a:solidFill>
                <a:latin typeface="Calibri"/>
                <a:cs typeface="Calibri"/>
              </a:rPr>
              <a:t> </a:t>
            </a:r>
            <a:r>
              <a:rPr sz="3600" spc="-11" dirty="0">
                <a:solidFill>
                  <a:srgbClr val="DADADA"/>
                </a:solidFill>
                <a:latin typeface="Calibri"/>
                <a:cs typeface="Calibri"/>
              </a:rPr>
              <a:t>across </a:t>
            </a:r>
            <a:r>
              <a:rPr sz="3600" dirty="0">
                <a:solidFill>
                  <a:srgbClr val="DADADA"/>
                </a:solidFill>
                <a:latin typeface="Calibri"/>
                <a:cs typeface="Calibri"/>
              </a:rPr>
              <a:t>North</a:t>
            </a:r>
            <a:r>
              <a:rPr sz="3600" spc="-65" dirty="0">
                <a:solidFill>
                  <a:srgbClr val="DADADA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DADADA"/>
                </a:solidFill>
                <a:latin typeface="Calibri"/>
                <a:cs typeface="Calibri"/>
              </a:rPr>
              <a:t>America</a:t>
            </a:r>
            <a:r>
              <a:rPr sz="3600" spc="-55" dirty="0">
                <a:solidFill>
                  <a:srgbClr val="DADADA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DADADA"/>
                </a:solidFill>
                <a:latin typeface="Calibri"/>
                <a:cs typeface="Calibri"/>
              </a:rPr>
              <a:t>they</a:t>
            </a:r>
            <a:r>
              <a:rPr sz="3600" spc="-45" dirty="0">
                <a:solidFill>
                  <a:srgbClr val="DADADA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FFFF00"/>
                </a:solidFill>
                <a:latin typeface="Calibri"/>
                <a:cs typeface="Calibri"/>
              </a:rPr>
              <a:t>ground</a:t>
            </a:r>
            <a:r>
              <a:rPr sz="3600" spc="-4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600" spc="-25" dirty="0">
                <a:solidFill>
                  <a:srgbClr val="FFFF00"/>
                </a:solidFill>
                <a:latin typeface="Calibri"/>
                <a:cs typeface="Calibri"/>
              </a:rPr>
              <a:t>the </a:t>
            </a:r>
            <a:r>
              <a:rPr sz="3600" dirty="0">
                <a:solidFill>
                  <a:srgbClr val="FFFF00"/>
                </a:solidFill>
                <a:latin typeface="Calibri"/>
                <a:cs typeface="Calibri"/>
              </a:rPr>
              <a:t>underlying</a:t>
            </a:r>
            <a:r>
              <a:rPr sz="3600" spc="-8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FFFF00"/>
                </a:solidFill>
                <a:latin typeface="Calibri"/>
                <a:cs typeface="Calibri"/>
              </a:rPr>
              <a:t>rock</a:t>
            </a:r>
            <a:r>
              <a:rPr sz="3600" spc="-3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FFFF00"/>
                </a:solidFill>
                <a:latin typeface="Calibri"/>
                <a:cs typeface="Calibri"/>
              </a:rPr>
              <a:t>into</a:t>
            </a:r>
            <a:r>
              <a:rPr sz="3600" spc="-5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FFFF00"/>
                </a:solidFill>
                <a:latin typeface="Calibri"/>
                <a:cs typeface="Calibri"/>
              </a:rPr>
              <a:t>a</a:t>
            </a:r>
            <a:r>
              <a:rPr sz="3600" spc="-4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600" spc="-11" dirty="0">
                <a:solidFill>
                  <a:srgbClr val="FFFF00"/>
                </a:solidFill>
                <a:latin typeface="Calibri"/>
                <a:cs typeface="Calibri"/>
              </a:rPr>
              <a:t>powder- </a:t>
            </a:r>
            <a:r>
              <a:rPr sz="3600" dirty="0">
                <a:solidFill>
                  <a:srgbClr val="FFFF00"/>
                </a:solidFill>
                <a:latin typeface="Calibri"/>
                <a:cs typeface="Calibri"/>
              </a:rPr>
              <a:t>like</a:t>
            </a:r>
            <a:r>
              <a:rPr sz="3600" spc="-51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FFFF00"/>
                </a:solidFill>
                <a:latin typeface="Calibri"/>
                <a:cs typeface="Calibri"/>
              </a:rPr>
              <a:t>"glacial</a:t>
            </a:r>
            <a:r>
              <a:rPr sz="3600" spc="-4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FFFF00"/>
                </a:solidFill>
                <a:latin typeface="Calibri"/>
                <a:cs typeface="Calibri"/>
              </a:rPr>
              <a:t>flour".</a:t>
            </a:r>
            <a:r>
              <a:rPr sz="3600" spc="-5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FFFF00"/>
                </a:solidFill>
                <a:latin typeface="Calibri"/>
                <a:cs typeface="Calibri"/>
              </a:rPr>
              <a:t>This</a:t>
            </a:r>
            <a:r>
              <a:rPr sz="3600" spc="-4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600" spc="-11" dirty="0">
                <a:solidFill>
                  <a:srgbClr val="FFFF00"/>
                </a:solidFill>
                <a:latin typeface="Calibri"/>
                <a:cs typeface="Calibri"/>
              </a:rPr>
              <a:t>sediment </a:t>
            </a:r>
            <a:r>
              <a:rPr sz="3600" dirty="0">
                <a:solidFill>
                  <a:srgbClr val="FFFF00"/>
                </a:solidFill>
                <a:latin typeface="Calibri"/>
                <a:cs typeface="Calibri"/>
              </a:rPr>
              <a:t>was</a:t>
            </a:r>
            <a:r>
              <a:rPr sz="3600" spc="-31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FFFF00"/>
                </a:solidFill>
                <a:latin typeface="Calibri"/>
                <a:cs typeface="Calibri"/>
              </a:rPr>
              <a:t>laid</a:t>
            </a:r>
            <a:r>
              <a:rPr sz="3600" spc="-2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FFFF00"/>
                </a:solidFill>
                <a:latin typeface="Calibri"/>
                <a:cs typeface="Calibri"/>
              </a:rPr>
              <a:t>down</a:t>
            </a:r>
            <a:r>
              <a:rPr sz="3600" spc="-3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FFFF00"/>
                </a:solidFill>
                <a:latin typeface="Calibri"/>
                <a:cs typeface="Calibri"/>
              </a:rPr>
              <a:t>by</a:t>
            </a:r>
            <a:r>
              <a:rPr sz="3600" spc="-4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FFFF00"/>
                </a:solidFill>
                <a:latin typeface="Calibri"/>
                <a:cs typeface="Calibri"/>
              </a:rPr>
              <a:t>glacial</a:t>
            </a:r>
            <a:r>
              <a:rPr sz="3600" spc="-2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600" spc="-20" dirty="0">
                <a:solidFill>
                  <a:srgbClr val="FFFF00"/>
                </a:solidFill>
                <a:latin typeface="Calibri"/>
                <a:cs typeface="Calibri"/>
              </a:rPr>
              <a:t>melt </a:t>
            </a:r>
            <a:r>
              <a:rPr sz="3600" dirty="0">
                <a:solidFill>
                  <a:srgbClr val="FFFF00"/>
                </a:solidFill>
                <a:latin typeface="Calibri"/>
                <a:cs typeface="Calibri"/>
              </a:rPr>
              <a:t>water</a:t>
            </a:r>
            <a:r>
              <a:rPr sz="3600" spc="-8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FFFF00"/>
                </a:solidFill>
                <a:latin typeface="Calibri"/>
                <a:cs typeface="Calibri"/>
              </a:rPr>
              <a:t>and</a:t>
            </a:r>
            <a:r>
              <a:rPr sz="3600" spc="-91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FFFF00"/>
                </a:solidFill>
                <a:latin typeface="Calibri"/>
                <a:cs typeface="Calibri"/>
              </a:rPr>
              <a:t>later</a:t>
            </a:r>
            <a:r>
              <a:rPr sz="3600" spc="-91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FFFF00"/>
                </a:solidFill>
                <a:latin typeface="Calibri"/>
                <a:cs typeface="Calibri"/>
              </a:rPr>
              <a:t>eroded</a:t>
            </a:r>
            <a:r>
              <a:rPr sz="3600" spc="-91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FFFF00"/>
                </a:solidFill>
                <a:latin typeface="Calibri"/>
                <a:cs typeface="Calibri"/>
              </a:rPr>
              <a:t>from</a:t>
            </a:r>
            <a:r>
              <a:rPr sz="3600" spc="-6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600" spc="-25" dirty="0">
                <a:solidFill>
                  <a:srgbClr val="FFFF00"/>
                </a:solidFill>
                <a:latin typeface="Calibri"/>
                <a:cs typeface="Calibri"/>
              </a:rPr>
              <a:t>the </a:t>
            </a:r>
            <a:r>
              <a:rPr sz="3600" dirty="0">
                <a:solidFill>
                  <a:srgbClr val="FFFF00"/>
                </a:solidFill>
                <a:latin typeface="Calibri"/>
                <a:cs typeface="Calibri"/>
              </a:rPr>
              <a:t>dry</a:t>
            </a:r>
            <a:r>
              <a:rPr sz="3600" spc="-6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FFFF00"/>
                </a:solidFill>
                <a:latin typeface="Calibri"/>
                <a:cs typeface="Calibri"/>
              </a:rPr>
              <a:t>deposit</a:t>
            </a:r>
            <a:r>
              <a:rPr sz="3600" spc="-4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FFFF00"/>
                </a:solidFill>
                <a:latin typeface="Calibri"/>
                <a:cs typeface="Calibri"/>
              </a:rPr>
              <a:t>by</a:t>
            </a:r>
            <a:r>
              <a:rPr sz="3600" spc="-5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FFFF00"/>
                </a:solidFill>
                <a:latin typeface="Calibri"/>
                <a:cs typeface="Calibri"/>
              </a:rPr>
              <a:t>strong</a:t>
            </a:r>
            <a:r>
              <a:rPr sz="3600" spc="-31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600" spc="-11" dirty="0">
                <a:solidFill>
                  <a:srgbClr val="FFFF00"/>
                </a:solidFill>
                <a:latin typeface="Calibri"/>
                <a:cs typeface="Calibri"/>
              </a:rPr>
              <a:t>wind.</a:t>
            </a:r>
            <a:endParaRPr sz="3600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44742" y="835152"/>
            <a:ext cx="3630167" cy="5526024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 txBox="1"/>
          <p:nvPr/>
        </p:nvSpPr>
        <p:spPr>
          <a:xfrm>
            <a:off x="288442" y="2664714"/>
            <a:ext cx="3843655" cy="1983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591" marR="5080" indent="-342891">
              <a:spcBef>
                <a:spcPts val="105"/>
              </a:spcBef>
              <a:buClr>
                <a:srgbClr val="99FF99"/>
              </a:buClr>
              <a:buSzPct val="79687"/>
              <a:buFont typeface="Wingdings"/>
              <a:buChar char=""/>
              <a:tabLst>
                <a:tab pos="355591" algn="l"/>
              </a:tabLst>
            </a:pPr>
            <a:r>
              <a:rPr sz="3200" dirty="0">
                <a:solidFill>
                  <a:srgbClr val="FFFF00"/>
                </a:solidFill>
                <a:latin typeface="Arial"/>
                <a:cs typeface="Arial"/>
              </a:rPr>
              <a:t>What</a:t>
            </a:r>
            <a:r>
              <a:rPr sz="3200" spc="-2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00"/>
                </a:solidFill>
                <a:latin typeface="Arial"/>
                <a:cs typeface="Arial"/>
              </a:rPr>
              <a:t>does</a:t>
            </a:r>
            <a:r>
              <a:rPr sz="3200" spc="-2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00"/>
                </a:solidFill>
                <a:latin typeface="Arial"/>
                <a:cs typeface="Arial"/>
              </a:rPr>
              <a:t>the</a:t>
            </a:r>
            <a:r>
              <a:rPr sz="3200" spc="-3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spc="-25" dirty="0">
                <a:solidFill>
                  <a:srgbClr val="FFFF00"/>
                </a:solidFill>
                <a:latin typeface="Arial"/>
                <a:cs typeface="Arial"/>
              </a:rPr>
              <a:t>new </a:t>
            </a:r>
            <a:r>
              <a:rPr sz="3200" dirty="0">
                <a:solidFill>
                  <a:srgbClr val="FFFF00"/>
                </a:solidFill>
                <a:latin typeface="Arial"/>
                <a:cs typeface="Arial"/>
              </a:rPr>
              <a:t>Kane</a:t>
            </a:r>
            <a:r>
              <a:rPr sz="3200" spc="-1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spc="-11" dirty="0">
                <a:solidFill>
                  <a:srgbClr val="FFFF00"/>
                </a:solidFill>
                <a:latin typeface="Arial"/>
                <a:cs typeface="Arial"/>
              </a:rPr>
              <a:t>County </a:t>
            </a:r>
            <a:r>
              <a:rPr sz="3200" dirty="0">
                <a:solidFill>
                  <a:srgbClr val="FFFF00"/>
                </a:solidFill>
                <a:latin typeface="Arial"/>
                <a:cs typeface="Arial"/>
              </a:rPr>
              <a:t>Surficial</a:t>
            </a:r>
            <a:r>
              <a:rPr sz="3200" spc="-1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spc="-11" dirty="0">
                <a:solidFill>
                  <a:srgbClr val="FFFF00"/>
                </a:solidFill>
                <a:latin typeface="Arial"/>
                <a:cs typeface="Arial"/>
              </a:rPr>
              <a:t>Geology </a:t>
            </a:r>
            <a:r>
              <a:rPr sz="3200" dirty="0">
                <a:solidFill>
                  <a:srgbClr val="FFFF00"/>
                </a:solidFill>
                <a:latin typeface="Arial"/>
                <a:cs typeface="Arial"/>
              </a:rPr>
              <a:t>Map</a:t>
            </a:r>
            <a:r>
              <a:rPr sz="3200" spc="-2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00"/>
                </a:solidFill>
                <a:latin typeface="Arial"/>
                <a:cs typeface="Arial"/>
              </a:rPr>
              <a:t>look</a:t>
            </a:r>
            <a:r>
              <a:rPr sz="3200" spc="-2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spc="-11" dirty="0">
                <a:solidFill>
                  <a:srgbClr val="FFFF00"/>
                </a:solidFill>
                <a:latin typeface="Arial"/>
                <a:cs typeface="Arial"/>
              </a:rPr>
              <a:t>like?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10363" y="750774"/>
            <a:ext cx="4224020" cy="136768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567141" marR="5080" indent="-1555076">
              <a:spcBef>
                <a:spcPts val="105"/>
              </a:spcBef>
            </a:pPr>
            <a:r>
              <a:rPr dirty="0"/>
              <a:t>Illinois</a:t>
            </a:r>
            <a:r>
              <a:rPr spc="-45" dirty="0"/>
              <a:t> </a:t>
            </a:r>
            <a:r>
              <a:rPr spc="-11" dirty="0"/>
              <a:t>Glaciation </a:t>
            </a:r>
            <a:r>
              <a:rPr spc="-25" dirty="0"/>
              <a:t>Map</a:t>
            </a:r>
          </a:p>
        </p:txBody>
      </p:sp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16067" y="350523"/>
            <a:ext cx="6928104" cy="5963411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74" y="521257"/>
            <a:ext cx="12187555" cy="6337300"/>
            <a:chOff x="4572" y="521256"/>
            <a:chExt cx="12187555" cy="63373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96328" y="521256"/>
              <a:ext cx="4595555" cy="624608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2920" y="553212"/>
              <a:ext cx="4707636" cy="615391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565775" y="1162939"/>
            <a:ext cx="746760" cy="130484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spcBef>
                <a:spcPts val="95"/>
              </a:spcBef>
            </a:pPr>
            <a:r>
              <a:rPr sz="2800" b="1" spc="-25" dirty="0">
                <a:solidFill>
                  <a:srgbClr val="FFFF00"/>
                </a:solidFill>
                <a:latin typeface="Calibri"/>
                <a:cs typeface="Calibri"/>
              </a:rPr>
              <a:t>OLD </a:t>
            </a:r>
            <a:r>
              <a:rPr sz="2800" b="1" spc="-20" dirty="0">
                <a:solidFill>
                  <a:srgbClr val="FFFF00"/>
                </a:solidFill>
                <a:latin typeface="Calibri"/>
                <a:cs typeface="Calibri"/>
              </a:rPr>
              <a:t>2007 </a:t>
            </a:r>
            <a:r>
              <a:rPr sz="2800" b="1" spc="-25" dirty="0">
                <a:solidFill>
                  <a:srgbClr val="FFFF00"/>
                </a:solidFill>
                <a:latin typeface="Calibri"/>
                <a:cs typeface="Calibri"/>
              </a:rPr>
              <a:t>MAP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29657" y="3606165"/>
            <a:ext cx="755015" cy="130484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spcBef>
                <a:spcPts val="95"/>
              </a:spcBef>
            </a:pPr>
            <a:r>
              <a:rPr sz="2800" b="1" spc="-25" dirty="0">
                <a:solidFill>
                  <a:srgbClr val="FFFF00"/>
                </a:solidFill>
                <a:latin typeface="Calibri"/>
                <a:cs typeface="Calibri"/>
              </a:rPr>
              <a:t>NEW </a:t>
            </a:r>
            <a:r>
              <a:rPr sz="2800" b="1" spc="-20" dirty="0">
                <a:solidFill>
                  <a:srgbClr val="FFFF00"/>
                </a:solidFill>
                <a:latin typeface="Calibri"/>
                <a:cs typeface="Calibri"/>
              </a:rPr>
              <a:t>2013 </a:t>
            </a:r>
            <a:r>
              <a:rPr sz="2800" b="1" spc="-25" dirty="0">
                <a:solidFill>
                  <a:srgbClr val="FFFF00"/>
                </a:solidFill>
                <a:latin typeface="Calibri"/>
                <a:cs typeface="Calibri"/>
              </a:rPr>
              <a:t>MAP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6982717" y="4039873"/>
            <a:ext cx="991235" cy="499109"/>
            <a:chOff x="6982714" y="4039870"/>
            <a:chExt cx="991235" cy="499109"/>
          </a:xfrm>
        </p:grpSpPr>
        <p:sp>
          <p:nvSpPr>
            <p:cNvPr id="8" name="object 8"/>
            <p:cNvSpPr/>
            <p:nvPr/>
          </p:nvSpPr>
          <p:spPr>
            <a:xfrm>
              <a:off x="6989064" y="4046220"/>
              <a:ext cx="978535" cy="486409"/>
            </a:xfrm>
            <a:custGeom>
              <a:avLst/>
              <a:gdLst/>
              <a:ahLst/>
              <a:cxnLst/>
              <a:rect l="l" t="t" r="r" b="b"/>
              <a:pathLst>
                <a:path w="978534" h="486410">
                  <a:moveTo>
                    <a:pt x="735965" y="0"/>
                  </a:moveTo>
                  <a:lnTo>
                    <a:pt x="735965" y="121538"/>
                  </a:lnTo>
                  <a:lnTo>
                    <a:pt x="0" y="121538"/>
                  </a:lnTo>
                  <a:lnTo>
                    <a:pt x="0" y="364616"/>
                  </a:lnTo>
                  <a:lnTo>
                    <a:pt x="735965" y="364616"/>
                  </a:lnTo>
                  <a:lnTo>
                    <a:pt x="735965" y="486155"/>
                  </a:lnTo>
                  <a:lnTo>
                    <a:pt x="978408" y="243077"/>
                  </a:lnTo>
                  <a:lnTo>
                    <a:pt x="735965" y="0"/>
                  </a:lnTo>
                  <a:close/>
                </a:path>
              </a:pathLst>
            </a:custGeom>
            <a:solidFill>
              <a:srgbClr val="00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989064" y="4046220"/>
              <a:ext cx="978535" cy="486409"/>
            </a:xfrm>
            <a:custGeom>
              <a:avLst/>
              <a:gdLst/>
              <a:ahLst/>
              <a:cxnLst/>
              <a:rect l="l" t="t" r="r" b="b"/>
              <a:pathLst>
                <a:path w="978534" h="486410">
                  <a:moveTo>
                    <a:pt x="0" y="121538"/>
                  </a:moveTo>
                  <a:lnTo>
                    <a:pt x="735965" y="121538"/>
                  </a:lnTo>
                  <a:lnTo>
                    <a:pt x="735965" y="0"/>
                  </a:lnTo>
                  <a:lnTo>
                    <a:pt x="978408" y="243077"/>
                  </a:lnTo>
                  <a:lnTo>
                    <a:pt x="735965" y="486155"/>
                  </a:lnTo>
                  <a:lnTo>
                    <a:pt x="735965" y="364616"/>
                  </a:lnTo>
                  <a:lnTo>
                    <a:pt x="0" y="364616"/>
                  </a:lnTo>
                  <a:lnTo>
                    <a:pt x="0" y="121538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4478785" y="1599947"/>
            <a:ext cx="989965" cy="497840"/>
            <a:chOff x="4478782" y="1599946"/>
            <a:chExt cx="989965" cy="497840"/>
          </a:xfrm>
        </p:grpSpPr>
        <p:sp>
          <p:nvSpPr>
            <p:cNvPr id="11" name="object 11"/>
            <p:cNvSpPr/>
            <p:nvPr/>
          </p:nvSpPr>
          <p:spPr>
            <a:xfrm>
              <a:off x="4485132" y="1606296"/>
              <a:ext cx="977265" cy="485140"/>
            </a:xfrm>
            <a:custGeom>
              <a:avLst/>
              <a:gdLst/>
              <a:ahLst/>
              <a:cxnLst/>
              <a:rect l="l" t="t" r="r" b="b"/>
              <a:pathLst>
                <a:path w="977264" h="485139">
                  <a:moveTo>
                    <a:pt x="242443" y="0"/>
                  </a:moveTo>
                  <a:lnTo>
                    <a:pt x="0" y="242316"/>
                  </a:lnTo>
                  <a:lnTo>
                    <a:pt x="242443" y="484632"/>
                  </a:lnTo>
                  <a:lnTo>
                    <a:pt x="242443" y="363474"/>
                  </a:lnTo>
                  <a:lnTo>
                    <a:pt x="976884" y="363474"/>
                  </a:lnTo>
                  <a:lnTo>
                    <a:pt x="976884" y="121158"/>
                  </a:lnTo>
                  <a:lnTo>
                    <a:pt x="242443" y="121158"/>
                  </a:lnTo>
                  <a:lnTo>
                    <a:pt x="242443" y="0"/>
                  </a:lnTo>
                  <a:close/>
                </a:path>
              </a:pathLst>
            </a:custGeom>
            <a:solidFill>
              <a:srgbClr val="00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485132" y="1606296"/>
              <a:ext cx="977265" cy="485140"/>
            </a:xfrm>
            <a:custGeom>
              <a:avLst/>
              <a:gdLst/>
              <a:ahLst/>
              <a:cxnLst/>
              <a:rect l="l" t="t" r="r" b="b"/>
              <a:pathLst>
                <a:path w="977264" h="485139">
                  <a:moveTo>
                    <a:pt x="976884" y="363474"/>
                  </a:moveTo>
                  <a:lnTo>
                    <a:pt x="242443" y="363474"/>
                  </a:lnTo>
                  <a:lnTo>
                    <a:pt x="242443" y="484632"/>
                  </a:lnTo>
                  <a:lnTo>
                    <a:pt x="0" y="242316"/>
                  </a:lnTo>
                  <a:lnTo>
                    <a:pt x="242443" y="0"/>
                  </a:lnTo>
                  <a:lnTo>
                    <a:pt x="242443" y="121158"/>
                  </a:lnTo>
                  <a:lnTo>
                    <a:pt x="976884" y="121158"/>
                  </a:lnTo>
                  <a:lnTo>
                    <a:pt x="976884" y="363474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9204" y="4933188"/>
              <a:ext cx="10677144" cy="62788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33400" y="4991100"/>
              <a:ext cx="10552430" cy="466725"/>
            </a:xfrm>
            <a:custGeom>
              <a:avLst/>
              <a:gdLst/>
              <a:ahLst/>
              <a:cxnLst/>
              <a:rect l="l" t="t" r="r" b="b"/>
              <a:pathLst>
                <a:path w="10552430" h="466725">
                  <a:moveTo>
                    <a:pt x="0" y="0"/>
                  </a:moveTo>
                  <a:lnTo>
                    <a:pt x="10552176" y="466725"/>
                  </a:lnTo>
                </a:path>
              </a:pathLst>
            </a:custGeom>
            <a:ln w="762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2715" y="4602557"/>
            <a:ext cx="339091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4400" b="1" dirty="0">
                <a:solidFill>
                  <a:srgbClr val="FF0000"/>
                </a:solidFill>
                <a:latin typeface="Calibri"/>
                <a:cs typeface="Calibri"/>
              </a:rPr>
              <a:t>B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408791" y="5089957"/>
            <a:ext cx="339091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4400" b="1" dirty="0">
                <a:solidFill>
                  <a:srgbClr val="FF0000"/>
                </a:solidFill>
                <a:latin typeface="Calibri"/>
                <a:cs typeface="Calibri"/>
              </a:rPr>
              <a:t>B</a:t>
            </a:r>
            <a:endParaRPr sz="44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33037" y="2371089"/>
            <a:ext cx="164973" cy="182880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5883149" y="2470657"/>
            <a:ext cx="313691" cy="269240"/>
          </a:xfrm>
          <a:custGeom>
            <a:avLst/>
            <a:gdLst/>
            <a:ahLst/>
            <a:cxnLst/>
            <a:rect l="l" t="t" r="r" b="b"/>
            <a:pathLst>
              <a:path w="313689" h="269239">
                <a:moveTo>
                  <a:pt x="255799" y="78739"/>
                </a:moveTo>
                <a:lnTo>
                  <a:pt x="240633" y="78739"/>
                </a:lnTo>
                <a:lnTo>
                  <a:pt x="226155" y="81279"/>
                </a:lnTo>
                <a:lnTo>
                  <a:pt x="192659" y="106679"/>
                </a:lnTo>
                <a:lnTo>
                  <a:pt x="168656" y="139699"/>
                </a:lnTo>
                <a:lnTo>
                  <a:pt x="150495" y="177799"/>
                </a:lnTo>
                <a:lnTo>
                  <a:pt x="144145" y="209549"/>
                </a:lnTo>
                <a:lnTo>
                  <a:pt x="144716" y="217169"/>
                </a:lnTo>
                <a:lnTo>
                  <a:pt x="169165" y="253999"/>
                </a:lnTo>
                <a:lnTo>
                  <a:pt x="201453" y="269239"/>
                </a:lnTo>
                <a:lnTo>
                  <a:pt x="224028" y="269239"/>
                </a:lnTo>
                <a:lnTo>
                  <a:pt x="258181" y="248919"/>
                </a:lnTo>
                <a:lnTo>
                  <a:pt x="268648" y="237489"/>
                </a:lnTo>
                <a:lnTo>
                  <a:pt x="207010" y="237489"/>
                </a:lnTo>
                <a:lnTo>
                  <a:pt x="200533" y="236219"/>
                </a:lnTo>
                <a:lnTo>
                  <a:pt x="197358" y="234949"/>
                </a:lnTo>
                <a:lnTo>
                  <a:pt x="193929" y="233679"/>
                </a:lnTo>
                <a:lnTo>
                  <a:pt x="189484" y="231139"/>
                </a:lnTo>
                <a:lnTo>
                  <a:pt x="186182" y="227329"/>
                </a:lnTo>
                <a:lnTo>
                  <a:pt x="184023" y="223519"/>
                </a:lnTo>
                <a:lnTo>
                  <a:pt x="181991" y="219709"/>
                </a:lnTo>
                <a:lnTo>
                  <a:pt x="181229" y="215899"/>
                </a:lnTo>
                <a:lnTo>
                  <a:pt x="182499" y="204469"/>
                </a:lnTo>
                <a:lnTo>
                  <a:pt x="184531" y="196849"/>
                </a:lnTo>
                <a:lnTo>
                  <a:pt x="188087" y="187959"/>
                </a:lnTo>
                <a:lnTo>
                  <a:pt x="191063" y="181609"/>
                </a:lnTo>
                <a:lnTo>
                  <a:pt x="194659" y="175259"/>
                </a:lnTo>
                <a:lnTo>
                  <a:pt x="198874" y="166369"/>
                </a:lnTo>
                <a:lnTo>
                  <a:pt x="203708" y="158749"/>
                </a:lnTo>
                <a:lnTo>
                  <a:pt x="207849" y="151129"/>
                </a:lnTo>
                <a:lnTo>
                  <a:pt x="211883" y="144779"/>
                </a:lnTo>
                <a:lnTo>
                  <a:pt x="215798" y="138429"/>
                </a:lnTo>
                <a:lnTo>
                  <a:pt x="219583" y="133349"/>
                </a:lnTo>
                <a:lnTo>
                  <a:pt x="224663" y="126999"/>
                </a:lnTo>
                <a:lnTo>
                  <a:pt x="229489" y="120649"/>
                </a:lnTo>
                <a:lnTo>
                  <a:pt x="239014" y="114299"/>
                </a:lnTo>
                <a:lnTo>
                  <a:pt x="243713" y="111759"/>
                </a:lnTo>
                <a:lnTo>
                  <a:pt x="248412" y="110489"/>
                </a:lnTo>
                <a:lnTo>
                  <a:pt x="305054" y="110489"/>
                </a:lnTo>
                <a:lnTo>
                  <a:pt x="300555" y="105409"/>
                </a:lnTo>
                <a:lnTo>
                  <a:pt x="294878" y="99059"/>
                </a:lnTo>
                <a:lnTo>
                  <a:pt x="288034" y="93979"/>
                </a:lnTo>
                <a:lnTo>
                  <a:pt x="280035" y="88899"/>
                </a:lnTo>
                <a:lnTo>
                  <a:pt x="271750" y="83819"/>
                </a:lnTo>
                <a:lnTo>
                  <a:pt x="255799" y="78739"/>
                </a:lnTo>
                <a:close/>
              </a:path>
              <a:path w="313689" h="269239">
                <a:moveTo>
                  <a:pt x="305054" y="110489"/>
                </a:moveTo>
                <a:lnTo>
                  <a:pt x="253238" y="110489"/>
                </a:lnTo>
                <a:lnTo>
                  <a:pt x="258064" y="111759"/>
                </a:lnTo>
                <a:lnTo>
                  <a:pt x="263144" y="114299"/>
                </a:lnTo>
                <a:lnTo>
                  <a:pt x="266065" y="116839"/>
                </a:lnTo>
                <a:lnTo>
                  <a:pt x="268478" y="118109"/>
                </a:lnTo>
                <a:lnTo>
                  <a:pt x="270510" y="120649"/>
                </a:lnTo>
                <a:lnTo>
                  <a:pt x="272415" y="121919"/>
                </a:lnTo>
                <a:lnTo>
                  <a:pt x="273812" y="124459"/>
                </a:lnTo>
                <a:lnTo>
                  <a:pt x="274701" y="128269"/>
                </a:lnTo>
                <a:lnTo>
                  <a:pt x="275463" y="130809"/>
                </a:lnTo>
                <a:lnTo>
                  <a:pt x="261874" y="175259"/>
                </a:lnTo>
                <a:lnTo>
                  <a:pt x="253492" y="189229"/>
                </a:lnTo>
                <a:lnTo>
                  <a:pt x="249682" y="196849"/>
                </a:lnTo>
                <a:lnTo>
                  <a:pt x="246126" y="201929"/>
                </a:lnTo>
                <a:lnTo>
                  <a:pt x="235839" y="217169"/>
                </a:lnTo>
                <a:lnTo>
                  <a:pt x="229235" y="224789"/>
                </a:lnTo>
                <a:lnTo>
                  <a:pt x="226060" y="228599"/>
                </a:lnTo>
                <a:lnTo>
                  <a:pt x="222885" y="231139"/>
                </a:lnTo>
                <a:lnTo>
                  <a:pt x="219710" y="232409"/>
                </a:lnTo>
                <a:lnTo>
                  <a:pt x="216535" y="234949"/>
                </a:lnTo>
                <a:lnTo>
                  <a:pt x="210185" y="237489"/>
                </a:lnTo>
                <a:lnTo>
                  <a:pt x="268648" y="237489"/>
                </a:lnTo>
                <a:lnTo>
                  <a:pt x="294044" y="198119"/>
                </a:lnTo>
                <a:lnTo>
                  <a:pt x="309663" y="161289"/>
                </a:lnTo>
                <a:lnTo>
                  <a:pt x="313126" y="139699"/>
                </a:lnTo>
                <a:lnTo>
                  <a:pt x="313086" y="137159"/>
                </a:lnTo>
                <a:lnTo>
                  <a:pt x="312608" y="130809"/>
                </a:lnTo>
                <a:lnTo>
                  <a:pt x="311070" y="124459"/>
                </a:lnTo>
                <a:lnTo>
                  <a:pt x="308556" y="116839"/>
                </a:lnTo>
                <a:lnTo>
                  <a:pt x="305054" y="110489"/>
                </a:lnTo>
                <a:close/>
              </a:path>
              <a:path w="313689" h="269239">
                <a:moveTo>
                  <a:pt x="16129" y="123189"/>
                </a:moveTo>
                <a:lnTo>
                  <a:pt x="12192" y="123189"/>
                </a:lnTo>
                <a:lnTo>
                  <a:pt x="10414" y="124459"/>
                </a:lnTo>
                <a:lnTo>
                  <a:pt x="9398" y="125729"/>
                </a:lnTo>
                <a:lnTo>
                  <a:pt x="7112" y="129539"/>
                </a:lnTo>
                <a:lnTo>
                  <a:pt x="5715" y="132079"/>
                </a:lnTo>
                <a:lnTo>
                  <a:pt x="2286" y="137159"/>
                </a:lnTo>
                <a:lnTo>
                  <a:pt x="1143" y="139699"/>
                </a:lnTo>
                <a:lnTo>
                  <a:pt x="635" y="142239"/>
                </a:lnTo>
                <a:lnTo>
                  <a:pt x="0" y="143509"/>
                </a:lnTo>
                <a:lnTo>
                  <a:pt x="0" y="146049"/>
                </a:lnTo>
                <a:lnTo>
                  <a:pt x="762" y="148589"/>
                </a:lnTo>
                <a:lnTo>
                  <a:pt x="1778" y="149859"/>
                </a:lnTo>
                <a:lnTo>
                  <a:pt x="5080" y="154939"/>
                </a:lnTo>
                <a:lnTo>
                  <a:pt x="7112" y="156209"/>
                </a:lnTo>
                <a:lnTo>
                  <a:pt x="12192" y="161289"/>
                </a:lnTo>
                <a:lnTo>
                  <a:pt x="15240" y="163829"/>
                </a:lnTo>
                <a:lnTo>
                  <a:pt x="21844" y="168909"/>
                </a:lnTo>
                <a:lnTo>
                  <a:pt x="25400" y="171449"/>
                </a:lnTo>
                <a:lnTo>
                  <a:pt x="29083" y="173989"/>
                </a:lnTo>
                <a:lnTo>
                  <a:pt x="36869" y="177799"/>
                </a:lnTo>
                <a:lnTo>
                  <a:pt x="44418" y="181609"/>
                </a:lnTo>
                <a:lnTo>
                  <a:pt x="51728" y="184149"/>
                </a:lnTo>
                <a:lnTo>
                  <a:pt x="65637" y="186689"/>
                </a:lnTo>
                <a:lnTo>
                  <a:pt x="78642" y="186689"/>
                </a:lnTo>
                <a:lnTo>
                  <a:pt x="84836" y="185419"/>
                </a:lnTo>
                <a:lnTo>
                  <a:pt x="92837" y="184149"/>
                </a:lnTo>
                <a:lnTo>
                  <a:pt x="132842" y="156209"/>
                </a:lnTo>
                <a:lnTo>
                  <a:pt x="133908" y="154939"/>
                </a:lnTo>
                <a:lnTo>
                  <a:pt x="58674" y="154939"/>
                </a:lnTo>
                <a:lnTo>
                  <a:pt x="51816" y="152399"/>
                </a:lnTo>
                <a:lnTo>
                  <a:pt x="21463" y="128269"/>
                </a:lnTo>
                <a:lnTo>
                  <a:pt x="18415" y="125729"/>
                </a:lnTo>
                <a:lnTo>
                  <a:pt x="17145" y="124459"/>
                </a:lnTo>
                <a:lnTo>
                  <a:pt x="16129" y="123189"/>
                </a:lnTo>
                <a:close/>
              </a:path>
              <a:path w="313689" h="269239">
                <a:moveTo>
                  <a:pt x="117348" y="0"/>
                </a:moveTo>
                <a:lnTo>
                  <a:pt x="98202" y="0"/>
                </a:lnTo>
                <a:lnTo>
                  <a:pt x="92202" y="1269"/>
                </a:lnTo>
                <a:lnTo>
                  <a:pt x="84328" y="3809"/>
                </a:lnTo>
                <a:lnTo>
                  <a:pt x="77089" y="7619"/>
                </a:lnTo>
                <a:lnTo>
                  <a:pt x="70612" y="13969"/>
                </a:lnTo>
                <a:lnTo>
                  <a:pt x="65845" y="17779"/>
                </a:lnTo>
                <a:lnTo>
                  <a:pt x="61436" y="22859"/>
                </a:lnTo>
                <a:lnTo>
                  <a:pt x="57360" y="27939"/>
                </a:lnTo>
                <a:lnTo>
                  <a:pt x="53594" y="34289"/>
                </a:lnTo>
                <a:lnTo>
                  <a:pt x="49022" y="41909"/>
                </a:lnTo>
                <a:lnTo>
                  <a:pt x="45847" y="49529"/>
                </a:lnTo>
                <a:lnTo>
                  <a:pt x="42037" y="64769"/>
                </a:lnTo>
                <a:lnTo>
                  <a:pt x="41783" y="71119"/>
                </a:lnTo>
                <a:lnTo>
                  <a:pt x="43180" y="77469"/>
                </a:lnTo>
                <a:lnTo>
                  <a:pt x="44450" y="85089"/>
                </a:lnTo>
                <a:lnTo>
                  <a:pt x="47625" y="91439"/>
                </a:lnTo>
                <a:lnTo>
                  <a:pt x="52451" y="96519"/>
                </a:lnTo>
                <a:lnTo>
                  <a:pt x="56451" y="101599"/>
                </a:lnTo>
                <a:lnTo>
                  <a:pt x="100457" y="123189"/>
                </a:lnTo>
                <a:lnTo>
                  <a:pt x="111887" y="123189"/>
                </a:lnTo>
                <a:lnTo>
                  <a:pt x="107950" y="129539"/>
                </a:lnTo>
                <a:lnTo>
                  <a:pt x="77724" y="153669"/>
                </a:lnTo>
                <a:lnTo>
                  <a:pt x="71628" y="154939"/>
                </a:lnTo>
                <a:lnTo>
                  <a:pt x="133908" y="154939"/>
                </a:lnTo>
                <a:lnTo>
                  <a:pt x="138176" y="149859"/>
                </a:lnTo>
                <a:lnTo>
                  <a:pt x="143129" y="142239"/>
                </a:lnTo>
                <a:lnTo>
                  <a:pt x="147955" y="135889"/>
                </a:lnTo>
                <a:lnTo>
                  <a:pt x="152400" y="129539"/>
                </a:lnTo>
                <a:lnTo>
                  <a:pt x="156337" y="121919"/>
                </a:lnTo>
                <a:lnTo>
                  <a:pt x="160528" y="114299"/>
                </a:lnTo>
                <a:lnTo>
                  <a:pt x="164338" y="107949"/>
                </a:lnTo>
                <a:lnTo>
                  <a:pt x="168190" y="99059"/>
                </a:lnTo>
                <a:lnTo>
                  <a:pt x="120523" y="99059"/>
                </a:lnTo>
                <a:lnTo>
                  <a:pt x="115443" y="97789"/>
                </a:lnTo>
                <a:lnTo>
                  <a:pt x="110109" y="97789"/>
                </a:lnTo>
                <a:lnTo>
                  <a:pt x="104775" y="96519"/>
                </a:lnTo>
                <a:lnTo>
                  <a:pt x="80899" y="71119"/>
                </a:lnTo>
                <a:lnTo>
                  <a:pt x="81280" y="67309"/>
                </a:lnTo>
                <a:lnTo>
                  <a:pt x="82550" y="63499"/>
                </a:lnTo>
                <a:lnTo>
                  <a:pt x="83693" y="59689"/>
                </a:lnTo>
                <a:lnTo>
                  <a:pt x="96393" y="40639"/>
                </a:lnTo>
                <a:lnTo>
                  <a:pt x="99314" y="36829"/>
                </a:lnTo>
                <a:lnTo>
                  <a:pt x="102489" y="35559"/>
                </a:lnTo>
                <a:lnTo>
                  <a:pt x="105918" y="33019"/>
                </a:lnTo>
                <a:lnTo>
                  <a:pt x="109347" y="31749"/>
                </a:lnTo>
                <a:lnTo>
                  <a:pt x="169545" y="31749"/>
                </a:lnTo>
                <a:lnTo>
                  <a:pt x="168656" y="30479"/>
                </a:lnTo>
                <a:lnTo>
                  <a:pt x="159131" y="20319"/>
                </a:lnTo>
                <a:lnTo>
                  <a:pt x="152908" y="15239"/>
                </a:lnTo>
                <a:lnTo>
                  <a:pt x="145161" y="10159"/>
                </a:lnTo>
                <a:lnTo>
                  <a:pt x="138047" y="7619"/>
                </a:lnTo>
                <a:lnTo>
                  <a:pt x="131016" y="3809"/>
                </a:lnTo>
                <a:lnTo>
                  <a:pt x="124104" y="1269"/>
                </a:lnTo>
                <a:lnTo>
                  <a:pt x="117348" y="0"/>
                </a:lnTo>
                <a:close/>
              </a:path>
              <a:path w="313689" h="269239">
                <a:moveTo>
                  <a:pt x="169545" y="31749"/>
                </a:moveTo>
                <a:lnTo>
                  <a:pt x="120396" y="31749"/>
                </a:lnTo>
                <a:lnTo>
                  <a:pt x="124333" y="33019"/>
                </a:lnTo>
                <a:lnTo>
                  <a:pt x="132461" y="38099"/>
                </a:lnTo>
                <a:lnTo>
                  <a:pt x="135636" y="40639"/>
                </a:lnTo>
                <a:lnTo>
                  <a:pt x="137795" y="44449"/>
                </a:lnTo>
                <a:lnTo>
                  <a:pt x="140081" y="48259"/>
                </a:lnTo>
                <a:lnTo>
                  <a:pt x="141097" y="52069"/>
                </a:lnTo>
                <a:lnTo>
                  <a:pt x="141012" y="59689"/>
                </a:lnTo>
                <a:lnTo>
                  <a:pt x="140970" y="60959"/>
                </a:lnTo>
                <a:lnTo>
                  <a:pt x="139700" y="67309"/>
                </a:lnTo>
                <a:lnTo>
                  <a:pt x="137160" y="73659"/>
                </a:lnTo>
                <a:lnTo>
                  <a:pt x="134993" y="80009"/>
                </a:lnTo>
                <a:lnTo>
                  <a:pt x="132302" y="85089"/>
                </a:lnTo>
                <a:lnTo>
                  <a:pt x="129087" y="91439"/>
                </a:lnTo>
                <a:lnTo>
                  <a:pt x="125349" y="97789"/>
                </a:lnTo>
                <a:lnTo>
                  <a:pt x="120523" y="99059"/>
                </a:lnTo>
                <a:lnTo>
                  <a:pt x="168190" y="99059"/>
                </a:lnTo>
                <a:lnTo>
                  <a:pt x="170942" y="92709"/>
                </a:lnTo>
                <a:lnTo>
                  <a:pt x="173482" y="86359"/>
                </a:lnTo>
                <a:lnTo>
                  <a:pt x="177038" y="72389"/>
                </a:lnTo>
                <a:lnTo>
                  <a:pt x="177927" y="66039"/>
                </a:lnTo>
                <a:lnTo>
                  <a:pt x="177825" y="60959"/>
                </a:lnTo>
                <a:lnTo>
                  <a:pt x="177800" y="53339"/>
                </a:lnTo>
                <a:lnTo>
                  <a:pt x="176657" y="46989"/>
                </a:lnTo>
                <a:lnTo>
                  <a:pt x="174371" y="41909"/>
                </a:lnTo>
                <a:lnTo>
                  <a:pt x="172212" y="35559"/>
                </a:lnTo>
                <a:lnTo>
                  <a:pt x="169545" y="31749"/>
                </a:lnTo>
                <a:close/>
              </a:path>
            </a:pathLst>
          </a:custGeom>
          <a:solidFill>
            <a:srgbClr val="15151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5225541" y="4178810"/>
            <a:ext cx="594360" cy="613411"/>
            <a:chOff x="5225541" y="4178808"/>
            <a:chExt cx="594360" cy="613410"/>
          </a:xfrm>
        </p:grpSpPr>
        <p:sp>
          <p:nvSpPr>
            <p:cNvPr id="11" name="object 11"/>
            <p:cNvSpPr/>
            <p:nvPr/>
          </p:nvSpPr>
          <p:spPr>
            <a:xfrm>
              <a:off x="5225541" y="4178808"/>
              <a:ext cx="316865" cy="332740"/>
            </a:xfrm>
            <a:custGeom>
              <a:avLst/>
              <a:gdLst/>
              <a:ahLst/>
              <a:cxnLst/>
              <a:rect l="l" t="t" r="r" b="b"/>
              <a:pathLst>
                <a:path w="316864" h="332739">
                  <a:moveTo>
                    <a:pt x="142366" y="238760"/>
                  </a:moveTo>
                  <a:lnTo>
                    <a:pt x="137413" y="238760"/>
                  </a:lnTo>
                  <a:lnTo>
                    <a:pt x="136270" y="240030"/>
                  </a:lnTo>
                  <a:lnTo>
                    <a:pt x="134746" y="241300"/>
                  </a:lnTo>
                  <a:lnTo>
                    <a:pt x="131571" y="243840"/>
                  </a:lnTo>
                  <a:lnTo>
                    <a:pt x="129666" y="245110"/>
                  </a:lnTo>
                  <a:lnTo>
                    <a:pt x="127507" y="247650"/>
                  </a:lnTo>
                  <a:lnTo>
                    <a:pt x="124205" y="250190"/>
                  </a:lnTo>
                  <a:lnTo>
                    <a:pt x="122046" y="252730"/>
                  </a:lnTo>
                  <a:lnTo>
                    <a:pt x="120649" y="255270"/>
                  </a:lnTo>
                  <a:lnTo>
                    <a:pt x="119379" y="257810"/>
                  </a:lnTo>
                  <a:lnTo>
                    <a:pt x="118617" y="259080"/>
                  </a:lnTo>
                  <a:lnTo>
                    <a:pt x="118617" y="262890"/>
                  </a:lnTo>
                  <a:lnTo>
                    <a:pt x="119125" y="265430"/>
                  </a:lnTo>
                  <a:lnTo>
                    <a:pt x="128904" y="288290"/>
                  </a:lnTo>
                  <a:lnTo>
                    <a:pt x="132206" y="293370"/>
                  </a:lnTo>
                  <a:lnTo>
                    <a:pt x="135381" y="298450"/>
                  </a:lnTo>
                  <a:lnTo>
                    <a:pt x="139445" y="303530"/>
                  </a:lnTo>
                  <a:lnTo>
                    <a:pt x="144144" y="307340"/>
                  </a:lnTo>
                  <a:lnTo>
                    <a:pt x="149403" y="312420"/>
                  </a:lnTo>
                  <a:lnTo>
                    <a:pt x="190626" y="332740"/>
                  </a:lnTo>
                  <a:lnTo>
                    <a:pt x="206882" y="332740"/>
                  </a:lnTo>
                  <a:lnTo>
                    <a:pt x="243204" y="309880"/>
                  </a:lnTo>
                  <a:lnTo>
                    <a:pt x="250012" y="297180"/>
                  </a:lnTo>
                  <a:lnTo>
                    <a:pt x="190372" y="297180"/>
                  </a:lnTo>
                  <a:lnTo>
                    <a:pt x="183641" y="295910"/>
                  </a:lnTo>
                  <a:lnTo>
                    <a:pt x="180212" y="295910"/>
                  </a:lnTo>
                  <a:lnTo>
                    <a:pt x="176783" y="293370"/>
                  </a:lnTo>
                  <a:lnTo>
                    <a:pt x="173354" y="292100"/>
                  </a:lnTo>
                  <a:lnTo>
                    <a:pt x="149986" y="260350"/>
                  </a:lnTo>
                  <a:lnTo>
                    <a:pt x="145541" y="245110"/>
                  </a:lnTo>
                  <a:lnTo>
                    <a:pt x="144906" y="242570"/>
                  </a:lnTo>
                  <a:lnTo>
                    <a:pt x="143128" y="240030"/>
                  </a:lnTo>
                  <a:lnTo>
                    <a:pt x="142366" y="238760"/>
                  </a:lnTo>
                  <a:close/>
                </a:path>
                <a:path w="316864" h="332739">
                  <a:moveTo>
                    <a:pt x="245236" y="152400"/>
                  </a:moveTo>
                  <a:lnTo>
                    <a:pt x="203961" y="175260"/>
                  </a:lnTo>
                  <a:lnTo>
                    <a:pt x="193395" y="210820"/>
                  </a:lnTo>
                  <a:lnTo>
                    <a:pt x="193801" y="215900"/>
                  </a:lnTo>
                  <a:lnTo>
                    <a:pt x="195071" y="220980"/>
                  </a:lnTo>
                  <a:lnTo>
                    <a:pt x="196468" y="226060"/>
                  </a:lnTo>
                  <a:lnTo>
                    <a:pt x="197992" y="232410"/>
                  </a:lnTo>
                  <a:lnTo>
                    <a:pt x="200024" y="237490"/>
                  </a:lnTo>
                  <a:lnTo>
                    <a:pt x="201929" y="242570"/>
                  </a:lnTo>
                  <a:lnTo>
                    <a:pt x="203961" y="247650"/>
                  </a:lnTo>
                  <a:lnTo>
                    <a:pt x="207771" y="257810"/>
                  </a:lnTo>
                  <a:lnTo>
                    <a:pt x="209168" y="262890"/>
                  </a:lnTo>
                  <a:lnTo>
                    <a:pt x="211200" y="271780"/>
                  </a:lnTo>
                  <a:lnTo>
                    <a:pt x="211454" y="275590"/>
                  </a:lnTo>
                  <a:lnTo>
                    <a:pt x="210946" y="279400"/>
                  </a:lnTo>
                  <a:lnTo>
                    <a:pt x="210311" y="283210"/>
                  </a:lnTo>
                  <a:lnTo>
                    <a:pt x="208533" y="287020"/>
                  </a:lnTo>
                  <a:lnTo>
                    <a:pt x="205485" y="289560"/>
                  </a:lnTo>
                  <a:lnTo>
                    <a:pt x="202818" y="292100"/>
                  </a:lnTo>
                  <a:lnTo>
                    <a:pt x="199897" y="294640"/>
                  </a:lnTo>
                  <a:lnTo>
                    <a:pt x="193547" y="297180"/>
                  </a:lnTo>
                  <a:lnTo>
                    <a:pt x="250012" y="297180"/>
                  </a:lnTo>
                  <a:lnTo>
                    <a:pt x="251840" y="292100"/>
                  </a:lnTo>
                  <a:lnTo>
                    <a:pt x="253110" y="287020"/>
                  </a:lnTo>
                  <a:lnTo>
                    <a:pt x="253618" y="275590"/>
                  </a:lnTo>
                  <a:lnTo>
                    <a:pt x="253110" y="269240"/>
                  </a:lnTo>
                  <a:lnTo>
                    <a:pt x="251713" y="264160"/>
                  </a:lnTo>
                  <a:lnTo>
                    <a:pt x="250316" y="257810"/>
                  </a:lnTo>
                  <a:lnTo>
                    <a:pt x="248665" y="252730"/>
                  </a:lnTo>
                  <a:lnTo>
                    <a:pt x="246760" y="247650"/>
                  </a:lnTo>
                  <a:lnTo>
                    <a:pt x="244728" y="242570"/>
                  </a:lnTo>
                  <a:lnTo>
                    <a:pt x="242823" y="237490"/>
                  </a:lnTo>
                  <a:lnTo>
                    <a:pt x="238759" y="227330"/>
                  </a:lnTo>
                  <a:lnTo>
                    <a:pt x="237235" y="222250"/>
                  </a:lnTo>
                  <a:lnTo>
                    <a:pt x="235203" y="213360"/>
                  </a:lnTo>
                  <a:lnTo>
                    <a:pt x="234949" y="209550"/>
                  </a:lnTo>
                  <a:lnTo>
                    <a:pt x="235965" y="201930"/>
                  </a:lnTo>
                  <a:lnTo>
                    <a:pt x="247776" y="190500"/>
                  </a:lnTo>
                  <a:lnTo>
                    <a:pt x="250316" y="189230"/>
                  </a:lnTo>
                  <a:lnTo>
                    <a:pt x="305392" y="189230"/>
                  </a:lnTo>
                  <a:lnTo>
                    <a:pt x="303529" y="186690"/>
                  </a:lnTo>
                  <a:lnTo>
                    <a:pt x="300862" y="182880"/>
                  </a:lnTo>
                  <a:lnTo>
                    <a:pt x="297814" y="179070"/>
                  </a:lnTo>
                  <a:lnTo>
                    <a:pt x="294639" y="176530"/>
                  </a:lnTo>
                  <a:lnTo>
                    <a:pt x="288416" y="170180"/>
                  </a:lnTo>
                  <a:lnTo>
                    <a:pt x="281685" y="165100"/>
                  </a:lnTo>
                  <a:lnTo>
                    <a:pt x="267207" y="157480"/>
                  </a:lnTo>
                  <a:lnTo>
                    <a:pt x="259968" y="154940"/>
                  </a:lnTo>
                  <a:lnTo>
                    <a:pt x="245236" y="152400"/>
                  </a:lnTo>
                  <a:close/>
                </a:path>
                <a:path w="316864" h="332739">
                  <a:moveTo>
                    <a:pt x="305392" y="189230"/>
                  </a:moveTo>
                  <a:lnTo>
                    <a:pt x="258571" y="189230"/>
                  </a:lnTo>
                  <a:lnTo>
                    <a:pt x="264413" y="191770"/>
                  </a:lnTo>
                  <a:lnTo>
                    <a:pt x="267461" y="193040"/>
                  </a:lnTo>
                  <a:lnTo>
                    <a:pt x="270382" y="195580"/>
                  </a:lnTo>
                  <a:lnTo>
                    <a:pt x="273430" y="198120"/>
                  </a:lnTo>
                  <a:lnTo>
                    <a:pt x="277367" y="201930"/>
                  </a:lnTo>
                  <a:lnTo>
                    <a:pt x="280415" y="205740"/>
                  </a:lnTo>
                  <a:lnTo>
                    <a:pt x="282701" y="210820"/>
                  </a:lnTo>
                  <a:lnTo>
                    <a:pt x="284987" y="214630"/>
                  </a:lnTo>
                  <a:lnTo>
                    <a:pt x="286765" y="218440"/>
                  </a:lnTo>
                  <a:lnTo>
                    <a:pt x="289305" y="226060"/>
                  </a:lnTo>
                  <a:lnTo>
                    <a:pt x="290321" y="228600"/>
                  </a:lnTo>
                  <a:lnTo>
                    <a:pt x="291083" y="231140"/>
                  </a:lnTo>
                  <a:lnTo>
                    <a:pt x="291718" y="233680"/>
                  </a:lnTo>
                  <a:lnTo>
                    <a:pt x="292480" y="236220"/>
                  </a:lnTo>
                  <a:lnTo>
                    <a:pt x="294004" y="237490"/>
                  </a:lnTo>
                  <a:lnTo>
                    <a:pt x="297560" y="237490"/>
                  </a:lnTo>
                  <a:lnTo>
                    <a:pt x="298703" y="236220"/>
                  </a:lnTo>
                  <a:lnTo>
                    <a:pt x="299973" y="236220"/>
                  </a:lnTo>
                  <a:lnTo>
                    <a:pt x="301243" y="234950"/>
                  </a:lnTo>
                  <a:lnTo>
                    <a:pt x="304291" y="232410"/>
                  </a:lnTo>
                  <a:lnTo>
                    <a:pt x="306069" y="231140"/>
                  </a:lnTo>
                  <a:lnTo>
                    <a:pt x="308101" y="228600"/>
                  </a:lnTo>
                  <a:lnTo>
                    <a:pt x="309879" y="227330"/>
                  </a:lnTo>
                  <a:lnTo>
                    <a:pt x="311403" y="224790"/>
                  </a:lnTo>
                  <a:lnTo>
                    <a:pt x="313689" y="222250"/>
                  </a:lnTo>
                  <a:lnTo>
                    <a:pt x="314578" y="222250"/>
                  </a:lnTo>
                  <a:lnTo>
                    <a:pt x="315848" y="219710"/>
                  </a:lnTo>
                  <a:lnTo>
                    <a:pt x="316356" y="218440"/>
                  </a:lnTo>
                  <a:lnTo>
                    <a:pt x="316610" y="218440"/>
                  </a:lnTo>
                  <a:lnTo>
                    <a:pt x="316737" y="217170"/>
                  </a:lnTo>
                  <a:lnTo>
                    <a:pt x="316864" y="213360"/>
                  </a:lnTo>
                  <a:lnTo>
                    <a:pt x="316356" y="210820"/>
                  </a:lnTo>
                  <a:lnTo>
                    <a:pt x="315213" y="208280"/>
                  </a:lnTo>
                  <a:lnTo>
                    <a:pt x="314070" y="204470"/>
                  </a:lnTo>
                  <a:lnTo>
                    <a:pt x="312546" y="201930"/>
                  </a:lnTo>
                  <a:lnTo>
                    <a:pt x="310641" y="198120"/>
                  </a:lnTo>
                  <a:lnTo>
                    <a:pt x="308609" y="194310"/>
                  </a:lnTo>
                  <a:lnTo>
                    <a:pt x="306323" y="190500"/>
                  </a:lnTo>
                  <a:lnTo>
                    <a:pt x="305392" y="189230"/>
                  </a:lnTo>
                  <a:close/>
                </a:path>
                <a:path w="316864" h="332739">
                  <a:moveTo>
                    <a:pt x="112013" y="0"/>
                  </a:moveTo>
                  <a:lnTo>
                    <a:pt x="108076" y="0"/>
                  </a:lnTo>
                  <a:lnTo>
                    <a:pt x="24510" y="83820"/>
                  </a:lnTo>
                  <a:lnTo>
                    <a:pt x="2893" y="116840"/>
                  </a:lnTo>
                  <a:lnTo>
                    <a:pt x="0" y="137160"/>
                  </a:lnTo>
                  <a:lnTo>
                    <a:pt x="688" y="144780"/>
                  </a:lnTo>
                  <a:lnTo>
                    <a:pt x="21280" y="184150"/>
                  </a:lnTo>
                  <a:lnTo>
                    <a:pt x="55117" y="212090"/>
                  </a:lnTo>
                  <a:lnTo>
                    <a:pt x="76209" y="218440"/>
                  </a:lnTo>
                  <a:lnTo>
                    <a:pt x="90189" y="218440"/>
                  </a:lnTo>
                  <a:lnTo>
                    <a:pt x="130569" y="200660"/>
                  </a:lnTo>
                  <a:lnTo>
                    <a:pt x="149586" y="181610"/>
                  </a:lnTo>
                  <a:lnTo>
                    <a:pt x="69722" y="181610"/>
                  </a:lnTo>
                  <a:lnTo>
                    <a:pt x="64896" y="179070"/>
                  </a:lnTo>
                  <a:lnTo>
                    <a:pt x="38353" y="146050"/>
                  </a:lnTo>
                  <a:lnTo>
                    <a:pt x="38607" y="135890"/>
                  </a:lnTo>
                  <a:lnTo>
                    <a:pt x="135762" y="27940"/>
                  </a:lnTo>
                  <a:lnTo>
                    <a:pt x="136143" y="27940"/>
                  </a:lnTo>
                  <a:lnTo>
                    <a:pt x="136397" y="25400"/>
                  </a:lnTo>
                  <a:lnTo>
                    <a:pt x="136016" y="24130"/>
                  </a:lnTo>
                  <a:lnTo>
                    <a:pt x="135381" y="22860"/>
                  </a:lnTo>
                  <a:lnTo>
                    <a:pt x="134619" y="21590"/>
                  </a:lnTo>
                  <a:lnTo>
                    <a:pt x="133476" y="19050"/>
                  </a:lnTo>
                  <a:lnTo>
                    <a:pt x="130428" y="15240"/>
                  </a:lnTo>
                  <a:lnTo>
                    <a:pt x="128269" y="13970"/>
                  </a:lnTo>
                  <a:lnTo>
                    <a:pt x="122935" y="7620"/>
                  </a:lnTo>
                  <a:lnTo>
                    <a:pt x="120522" y="6350"/>
                  </a:lnTo>
                  <a:lnTo>
                    <a:pt x="118617" y="3810"/>
                  </a:lnTo>
                  <a:lnTo>
                    <a:pt x="116585" y="2540"/>
                  </a:lnTo>
                  <a:lnTo>
                    <a:pt x="114934" y="1270"/>
                  </a:lnTo>
                  <a:lnTo>
                    <a:pt x="113537" y="1270"/>
                  </a:lnTo>
                  <a:lnTo>
                    <a:pt x="112013" y="0"/>
                  </a:lnTo>
                  <a:close/>
                </a:path>
                <a:path w="316864" h="332739">
                  <a:moveTo>
                    <a:pt x="195960" y="83820"/>
                  </a:moveTo>
                  <a:lnTo>
                    <a:pt x="192785" y="83820"/>
                  </a:lnTo>
                  <a:lnTo>
                    <a:pt x="191896" y="85090"/>
                  </a:lnTo>
                  <a:lnTo>
                    <a:pt x="104520" y="171450"/>
                  </a:lnTo>
                  <a:lnTo>
                    <a:pt x="99567" y="175260"/>
                  </a:lnTo>
                  <a:lnTo>
                    <a:pt x="89407" y="180340"/>
                  </a:lnTo>
                  <a:lnTo>
                    <a:pt x="84454" y="181610"/>
                  </a:lnTo>
                  <a:lnTo>
                    <a:pt x="149586" y="181610"/>
                  </a:lnTo>
                  <a:lnTo>
                    <a:pt x="219328" y="111760"/>
                  </a:lnTo>
                  <a:lnTo>
                    <a:pt x="219709" y="110490"/>
                  </a:lnTo>
                  <a:lnTo>
                    <a:pt x="219963" y="109220"/>
                  </a:lnTo>
                  <a:lnTo>
                    <a:pt x="219709" y="107950"/>
                  </a:lnTo>
                  <a:lnTo>
                    <a:pt x="218947" y="106680"/>
                  </a:lnTo>
                  <a:lnTo>
                    <a:pt x="218312" y="105410"/>
                  </a:lnTo>
                  <a:lnTo>
                    <a:pt x="217169" y="102870"/>
                  </a:lnTo>
                  <a:lnTo>
                    <a:pt x="214121" y="99060"/>
                  </a:lnTo>
                  <a:lnTo>
                    <a:pt x="212089" y="97790"/>
                  </a:lnTo>
                  <a:lnTo>
                    <a:pt x="206755" y="91440"/>
                  </a:lnTo>
                  <a:lnTo>
                    <a:pt x="204469" y="90170"/>
                  </a:lnTo>
                  <a:lnTo>
                    <a:pt x="202437" y="88900"/>
                  </a:lnTo>
                  <a:lnTo>
                    <a:pt x="200405" y="86360"/>
                  </a:lnTo>
                  <a:lnTo>
                    <a:pt x="198754" y="85090"/>
                  </a:lnTo>
                  <a:lnTo>
                    <a:pt x="197357" y="85090"/>
                  </a:lnTo>
                  <a:lnTo>
                    <a:pt x="195960" y="83820"/>
                  </a:lnTo>
                  <a:close/>
                </a:path>
              </a:pathLst>
            </a:custGeom>
            <a:solidFill>
              <a:srgbClr val="1515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80303" y="4486021"/>
              <a:ext cx="69469" cy="6972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508243" y="4494879"/>
              <a:ext cx="311150" cy="297180"/>
            </a:xfrm>
            <a:custGeom>
              <a:avLst/>
              <a:gdLst/>
              <a:ahLst/>
              <a:cxnLst/>
              <a:rect l="l" t="t" r="r" b="b"/>
              <a:pathLst>
                <a:path w="311150" h="297179">
                  <a:moveTo>
                    <a:pt x="254841" y="118109"/>
                  </a:moveTo>
                  <a:lnTo>
                    <a:pt x="239982" y="118109"/>
                  </a:lnTo>
                  <a:lnTo>
                    <a:pt x="224744" y="120649"/>
                  </a:lnTo>
                  <a:lnTo>
                    <a:pt x="185324" y="144779"/>
                  </a:lnTo>
                  <a:lnTo>
                    <a:pt x="154193" y="175259"/>
                  </a:lnTo>
                  <a:lnTo>
                    <a:pt x="129770" y="213359"/>
                  </a:lnTo>
                  <a:lnTo>
                    <a:pt x="125888" y="234949"/>
                  </a:lnTo>
                  <a:lnTo>
                    <a:pt x="126579" y="241299"/>
                  </a:lnTo>
                  <a:lnTo>
                    <a:pt x="146557" y="276859"/>
                  </a:lnTo>
                  <a:lnTo>
                    <a:pt x="182163" y="297179"/>
                  </a:lnTo>
                  <a:lnTo>
                    <a:pt x="196971" y="297179"/>
                  </a:lnTo>
                  <a:lnTo>
                    <a:pt x="212115" y="294639"/>
                  </a:lnTo>
                  <a:lnTo>
                    <a:pt x="235457" y="283209"/>
                  </a:lnTo>
                  <a:lnTo>
                    <a:pt x="251380" y="270509"/>
                  </a:lnTo>
                  <a:lnTo>
                    <a:pt x="259443" y="264159"/>
                  </a:lnTo>
                  <a:lnTo>
                    <a:pt x="184403" y="264159"/>
                  </a:lnTo>
                  <a:lnTo>
                    <a:pt x="181228" y="262889"/>
                  </a:lnTo>
                  <a:lnTo>
                    <a:pt x="162559" y="243839"/>
                  </a:lnTo>
                  <a:lnTo>
                    <a:pt x="161416" y="240029"/>
                  </a:lnTo>
                  <a:lnTo>
                    <a:pt x="161924" y="234949"/>
                  </a:lnTo>
                  <a:lnTo>
                    <a:pt x="164083" y="229869"/>
                  </a:lnTo>
                  <a:lnTo>
                    <a:pt x="166115" y="224789"/>
                  </a:lnTo>
                  <a:lnTo>
                    <a:pt x="170052" y="218439"/>
                  </a:lnTo>
                  <a:lnTo>
                    <a:pt x="175513" y="210819"/>
                  </a:lnTo>
                  <a:lnTo>
                    <a:pt x="180087" y="205739"/>
                  </a:lnTo>
                  <a:lnTo>
                    <a:pt x="185435" y="199389"/>
                  </a:lnTo>
                  <a:lnTo>
                    <a:pt x="191569" y="193039"/>
                  </a:lnTo>
                  <a:lnTo>
                    <a:pt x="198500" y="185419"/>
                  </a:lnTo>
                  <a:lnTo>
                    <a:pt x="204287" y="180339"/>
                  </a:lnTo>
                  <a:lnTo>
                    <a:pt x="209835" y="175259"/>
                  </a:lnTo>
                  <a:lnTo>
                    <a:pt x="215145" y="170179"/>
                  </a:lnTo>
                  <a:lnTo>
                    <a:pt x="220217" y="166369"/>
                  </a:lnTo>
                  <a:lnTo>
                    <a:pt x="226821" y="161289"/>
                  </a:lnTo>
                  <a:lnTo>
                    <a:pt x="232917" y="157479"/>
                  </a:lnTo>
                  <a:lnTo>
                    <a:pt x="244093" y="152399"/>
                  </a:lnTo>
                  <a:lnTo>
                    <a:pt x="249173" y="151129"/>
                  </a:lnTo>
                  <a:lnTo>
                    <a:pt x="300790" y="151129"/>
                  </a:lnTo>
                  <a:lnTo>
                    <a:pt x="296626" y="146049"/>
                  </a:lnTo>
                  <a:lnTo>
                    <a:pt x="290194" y="138429"/>
                  </a:lnTo>
                  <a:lnTo>
                    <a:pt x="283309" y="132079"/>
                  </a:lnTo>
                  <a:lnTo>
                    <a:pt x="276351" y="126999"/>
                  </a:lnTo>
                  <a:lnTo>
                    <a:pt x="269299" y="123189"/>
                  </a:lnTo>
                  <a:lnTo>
                    <a:pt x="254841" y="118109"/>
                  </a:lnTo>
                  <a:close/>
                </a:path>
                <a:path w="311150" h="297179">
                  <a:moveTo>
                    <a:pt x="300790" y="151129"/>
                  </a:moveTo>
                  <a:lnTo>
                    <a:pt x="249173" y="151129"/>
                  </a:lnTo>
                  <a:lnTo>
                    <a:pt x="258571" y="152399"/>
                  </a:lnTo>
                  <a:lnTo>
                    <a:pt x="263016" y="154939"/>
                  </a:lnTo>
                  <a:lnTo>
                    <a:pt x="274827" y="172719"/>
                  </a:lnTo>
                  <a:lnTo>
                    <a:pt x="274827" y="177799"/>
                  </a:lnTo>
                  <a:lnTo>
                    <a:pt x="274192" y="181609"/>
                  </a:lnTo>
                  <a:lnTo>
                    <a:pt x="272668" y="185419"/>
                  </a:lnTo>
                  <a:lnTo>
                    <a:pt x="271271" y="189229"/>
                  </a:lnTo>
                  <a:lnTo>
                    <a:pt x="269112" y="193039"/>
                  </a:lnTo>
                  <a:lnTo>
                    <a:pt x="266191" y="196849"/>
                  </a:lnTo>
                  <a:lnTo>
                    <a:pt x="263270" y="201929"/>
                  </a:lnTo>
                  <a:lnTo>
                    <a:pt x="259460" y="207009"/>
                  </a:lnTo>
                  <a:lnTo>
                    <a:pt x="250316" y="217169"/>
                  </a:lnTo>
                  <a:lnTo>
                    <a:pt x="244855" y="222249"/>
                  </a:lnTo>
                  <a:lnTo>
                    <a:pt x="238378" y="229869"/>
                  </a:lnTo>
                  <a:lnTo>
                    <a:pt x="233044" y="234949"/>
                  </a:lnTo>
                  <a:lnTo>
                    <a:pt x="227964" y="238759"/>
                  </a:lnTo>
                  <a:lnTo>
                    <a:pt x="223392" y="243839"/>
                  </a:lnTo>
                  <a:lnTo>
                    <a:pt x="218693" y="247649"/>
                  </a:lnTo>
                  <a:lnTo>
                    <a:pt x="214248" y="251459"/>
                  </a:lnTo>
                  <a:lnTo>
                    <a:pt x="205866" y="256539"/>
                  </a:lnTo>
                  <a:lnTo>
                    <a:pt x="201929" y="259079"/>
                  </a:lnTo>
                  <a:lnTo>
                    <a:pt x="194563" y="262889"/>
                  </a:lnTo>
                  <a:lnTo>
                    <a:pt x="191007" y="262889"/>
                  </a:lnTo>
                  <a:lnTo>
                    <a:pt x="184403" y="264159"/>
                  </a:lnTo>
                  <a:lnTo>
                    <a:pt x="259443" y="264159"/>
                  </a:lnTo>
                  <a:lnTo>
                    <a:pt x="267588" y="255269"/>
                  </a:lnTo>
                  <a:lnTo>
                    <a:pt x="275445" y="247649"/>
                  </a:lnTo>
                  <a:lnTo>
                    <a:pt x="299870" y="217169"/>
                  </a:lnTo>
                  <a:lnTo>
                    <a:pt x="311038" y="180339"/>
                  </a:lnTo>
                  <a:lnTo>
                    <a:pt x="310318" y="173989"/>
                  </a:lnTo>
                  <a:lnTo>
                    <a:pt x="308609" y="166369"/>
                  </a:lnTo>
                  <a:lnTo>
                    <a:pt x="305821" y="160019"/>
                  </a:lnTo>
                  <a:lnTo>
                    <a:pt x="301831" y="152399"/>
                  </a:lnTo>
                  <a:lnTo>
                    <a:pt x="300790" y="151129"/>
                  </a:lnTo>
                  <a:close/>
                </a:path>
                <a:path w="311150" h="297179">
                  <a:moveTo>
                    <a:pt x="137159" y="1269"/>
                  </a:moveTo>
                  <a:lnTo>
                    <a:pt x="123189" y="1269"/>
                  </a:lnTo>
                  <a:lnTo>
                    <a:pt x="121157" y="2539"/>
                  </a:lnTo>
                  <a:lnTo>
                    <a:pt x="120014" y="2539"/>
                  </a:lnTo>
                  <a:lnTo>
                    <a:pt x="117728" y="5079"/>
                  </a:lnTo>
                  <a:lnTo>
                    <a:pt x="116331" y="6349"/>
                  </a:lnTo>
                  <a:lnTo>
                    <a:pt x="114680" y="7619"/>
                  </a:lnTo>
                  <a:lnTo>
                    <a:pt x="112267" y="10159"/>
                  </a:lnTo>
                  <a:lnTo>
                    <a:pt x="110362" y="12699"/>
                  </a:lnTo>
                  <a:lnTo>
                    <a:pt x="108838" y="13969"/>
                  </a:lnTo>
                  <a:lnTo>
                    <a:pt x="107441" y="16509"/>
                  </a:lnTo>
                  <a:lnTo>
                    <a:pt x="106298" y="17779"/>
                  </a:lnTo>
                  <a:lnTo>
                    <a:pt x="105663" y="19049"/>
                  </a:lnTo>
                  <a:lnTo>
                    <a:pt x="104901" y="20319"/>
                  </a:lnTo>
                  <a:lnTo>
                    <a:pt x="104520" y="21589"/>
                  </a:lnTo>
                  <a:lnTo>
                    <a:pt x="104647" y="22859"/>
                  </a:lnTo>
                  <a:lnTo>
                    <a:pt x="105028" y="24129"/>
                  </a:lnTo>
                  <a:lnTo>
                    <a:pt x="106552" y="25399"/>
                  </a:lnTo>
                  <a:lnTo>
                    <a:pt x="108330" y="25399"/>
                  </a:lnTo>
                  <a:lnTo>
                    <a:pt x="110997" y="26669"/>
                  </a:lnTo>
                  <a:lnTo>
                    <a:pt x="113791" y="26669"/>
                  </a:lnTo>
                  <a:lnTo>
                    <a:pt x="116966" y="27939"/>
                  </a:lnTo>
                  <a:lnTo>
                    <a:pt x="124332" y="30479"/>
                  </a:lnTo>
                  <a:lnTo>
                    <a:pt x="128396" y="31749"/>
                  </a:lnTo>
                  <a:lnTo>
                    <a:pt x="132587" y="34289"/>
                  </a:lnTo>
                  <a:lnTo>
                    <a:pt x="136905" y="35559"/>
                  </a:lnTo>
                  <a:lnTo>
                    <a:pt x="141096" y="39369"/>
                  </a:lnTo>
                  <a:lnTo>
                    <a:pt x="145160" y="43179"/>
                  </a:lnTo>
                  <a:lnTo>
                    <a:pt x="148081" y="45719"/>
                  </a:lnTo>
                  <a:lnTo>
                    <a:pt x="150240" y="49529"/>
                  </a:lnTo>
                  <a:lnTo>
                    <a:pt x="151510" y="52069"/>
                  </a:lnTo>
                  <a:lnTo>
                    <a:pt x="152907" y="55879"/>
                  </a:lnTo>
                  <a:lnTo>
                    <a:pt x="153415" y="58419"/>
                  </a:lnTo>
                  <a:lnTo>
                    <a:pt x="153288" y="64769"/>
                  </a:lnTo>
                  <a:lnTo>
                    <a:pt x="152526" y="67309"/>
                  </a:lnTo>
                  <a:lnTo>
                    <a:pt x="151129" y="69849"/>
                  </a:lnTo>
                  <a:lnTo>
                    <a:pt x="149859" y="72389"/>
                  </a:lnTo>
                  <a:lnTo>
                    <a:pt x="148081" y="74929"/>
                  </a:lnTo>
                  <a:lnTo>
                    <a:pt x="143128" y="80009"/>
                  </a:lnTo>
                  <a:lnTo>
                    <a:pt x="140207" y="82549"/>
                  </a:lnTo>
                  <a:lnTo>
                    <a:pt x="136778" y="85089"/>
                  </a:lnTo>
                  <a:lnTo>
                    <a:pt x="133476" y="87629"/>
                  </a:lnTo>
                  <a:lnTo>
                    <a:pt x="129285" y="88899"/>
                  </a:lnTo>
                  <a:lnTo>
                    <a:pt x="124332" y="90169"/>
                  </a:lnTo>
                  <a:lnTo>
                    <a:pt x="119379" y="92709"/>
                  </a:lnTo>
                  <a:lnTo>
                    <a:pt x="113410" y="93979"/>
                  </a:lnTo>
                  <a:lnTo>
                    <a:pt x="99567" y="96519"/>
                  </a:lnTo>
                  <a:lnTo>
                    <a:pt x="81787" y="96519"/>
                  </a:lnTo>
                  <a:lnTo>
                    <a:pt x="32892" y="99059"/>
                  </a:lnTo>
                  <a:lnTo>
                    <a:pt x="25399" y="99059"/>
                  </a:lnTo>
                  <a:lnTo>
                    <a:pt x="23367" y="100329"/>
                  </a:lnTo>
                  <a:lnTo>
                    <a:pt x="21335" y="100329"/>
                  </a:lnTo>
                  <a:lnTo>
                    <a:pt x="19430" y="101599"/>
                  </a:lnTo>
                  <a:lnTo>
                    <a:pt x="17652" y="101599"/>
                  </a:lnTo>
                  <a:lnTo>
                    <a:pt x="13842" y="104139"/>
                  </a:lnTo>
                  <a:lnTo>
                    <a:pt x="12064" y="105409"/>
                  </a:lnTo>
                  <a:lnTo>
                    <a:pt x="9905" y="107949"/>
                  </a:lnTo>
                  <a:lnTo>
                    <a:pt x="7619" y="110489"/>
                  </a:lnTo>
                  <a:lnTo>
                    <a:pt x="5206" y="113029"/>
                  </a:lnTo>
                  <a:lnTo>
                    <a:pt x="3301" y="114299"/>
                  </a:lnTo>
                  <a:lnTo>
                    <a:pt x="2158" y="116839"/>
                  </a:lnTo>
                  <a:lnTo>
                    <a:pt x="888" y="118109"/>
                  </a:lnTo>
                  <a:lnTo>
                    <a:pt x="253" y="119379"/>
                  </a:lnTo>
                  <a:lnTo>
                    <a:pt x="0" y="123189"/>
                  </a:lnTo>
                  <a:lnTo>
                    <a:pt x="380" y="124459"/>
                  </a:lnTo>
                  <a:lnTo>
                    <a:pt x="1269" y="125729"/>
                  </a:lnTo>
                  <a:lnTo>
                    <a:pt x="2031" y="126999"/>
                  </a:lnTo>
                  <a:lnTo>
                    <a:pt x="83057" y="208279"/>
                  </a:lnTo>
                  <a:lnTo>
                    <a:pt x="83819" y="209549"/>
                  </a:lnTo>
                  <a:lnTo>
                    <a:pt x="88899" y="209549"/>
                  </a:lnTo>
                  <a:lnTo>
                    <a:pt x="90169" y="208279"/>
                  </a:lnTo>
                  <a:lnTo>
                    <a:pt x="91566" y="208279"/>
                  </a:lnTo>
                  <a:lnTo>
                    <a:pt x="94868" y="205739"/>
                  </a:lnTo>
                  <a:lnTo>
                    <a:pt x="96646" y="203199"/>
                  </a:lnTo>
                  <a:lnTo>
                    <a:pt x="98678" y="201929"/>
                  </a:lnTo>
                  <a:lnTo>
                    <a:pt x="102234" y="198119"/>
                  </a:lnTo>
                  <a:lnTo>
                    <a:pt x="103504" y="195579"/>
                  </a:lnTo>
                  <a:lnTo>
                    <a:pt x="104647" y="194309"/>
                  </a:lnTo>
                  <a:lnTo>
                    <a:pt x="105536" y="193039"/>
                  </a:lnTo>
                  <a:lnTo>
                    <a:pt x="106044" y="191769"/>
                  </a:lnTo>
                  <a:lnTo>
                    <a:pt x="106425" y="190499"/>
                  </a:lnTo>
                  <a:lnTo>
                    <a:pt x="106552" y="189229"/>
                  </a:lnTo>
                  <a:lnTo>
                    <a:pt x="106425" y="187959"/>
                  </a:lnTo>
                  <a:lnTo>
                    <a:pt x="106171" y="186689"/>
                  </a:lnTo>
                  <a:lnTo>
                    <a:pt x="105790" y="186689"/>
                  </a:lnTo>
                  <a:lnTo>
                    <a:pt x="105028" y="185419"/>
                  </a:lnTo>
                  <a:lnTo>
                    <a:pt x="51434" y="132079"/>
                  </a:lnTo>
                  <a:lnTo>
                    <a:pt x="95071" y="132079"/>
                  </a:lnTo>
                  <a:lnTo>
                    <a:pt x="105600" y="130809"/>
                  </a:lnTo>
                  <a:lnTo>
                    <a:pt x="115177" y="130809"/>
                  </a:lnTo>
                  <a:lnTo>
                    <a:pt x="123824" y="129539"/>
                  </a:lnTo>
                  <a:lnTo>
                    <a:pt x="131631" y="129539"/>
                  </a:lnTo>
                  <a:lnTo>
                    <a:pt x="138842" y="128269"/>
                  </a:lnTo>
                  <a:lnTo>
                    <a:pt x="145434" y="125729"/>
                  </a:lnTo>
                  <a:lnTo>
                    <a:pt x="151383" y="124459"/>
                  </a:lnTo>
                  <a:lnTo>
                    <a:pt x="184911" y="104139"/>
                  </a:lnTo>
                  <a:lnTo>
                    <a:pt x="189864" y="99059"/>
                  </a:lnTo>
                  <a:lnTo>
                    <a:pt x="193801" y="93979"/>
                  </a:lnTo>
                  <a:lnTo>
                    <a:pt x="199135" y="81279"/>
                  </a:lnTo>
                  <a:lnTo>
                    <a:pt x="200278" y="74929"/>
                  </a:lnTo>
                  <a:lnTo>
                    <a:pt x="199974" y="69849"/>
                  </a:lnTo>
                  <a:lnTo>
                    <a:pt x="199643" y="62229"/>
                  </a:lnTo>
                  <a:lnTo>
                    <a:pt x="197738" y="54609"/>
                  </a:lnTo>
                  <a:lnTo>
                    <a:pt x="194182" y="48259"/>
                  </a:lnTo>
                  <a:lnTo>
                    <a:pt x="191256" y="41909"/>
                  </a:lnTo>
                  <a:lnTo>
                    <a:pt x="187626" y="36829"/>
                  </a:lnTo>
                  <a:lnTo>
                    <a:pt x="183306" y="31749"/>
                  </a:lnTo>
                  <a:lnTo>
                    <a:pt x="178307" y="26669"/>
                  </a:lnTo>
                  <a:lnTo>
                    <a:pt x="173862" y="21589"/>
                  </a:lnTo>
                  <a:lnTo>
                    <a:pt x="169163" y="17779"/>
                  </a:lnTo>
                  <a:lnTo>
                    <a:pt x="164083" y="15239"/>
                  </a:lnTo>
                  <a:lnTo>
                    <a:pt x="159130" y="11429"/>
                  </a:lnTo>
                  <a:lnTo>
                    <a:pt x="154304" y="8889"/>
                  </a:lnTo>
                  <a:lnTo>
                    <a:pt x="149605" y="6349"/>
                  </a:lnTo>
                  <a:lnTo>
                    <a:pt x="145033" y="3809"/>
                  </a:lnTo>
                  <a:lnTo>
                    <a:pt x="140842" y="2539"/>
                  </a:lnTo>
                  <a:lnTo>
                    <a:pt x="137159" y="1269"/>
                  </a:lnTo>
                  <a:close/>
                </a:path>
                <a:path w="311150" h="297179">
                  <a:moveTo>
                    <a:pt x="130809" y="0"/>
                  </a:moveTo>
                  <a:lnTo>
                    <a:pt x="125094" y="0"/>
                  </a:lnTo>
                  <a:lnTo>
                    <a:pt x="124205" y="1269"/>
                  </a:lnTo>
                  <a:lnTo>
                    <a:pt x="133476" y="1269"/>
                  </a:lnTo>
                  <a:lnTo>
                    <a:pt x="130809" y="0"/>
                  </a:lnTo>
                  <a:close/>
                </a:path>
              </a:pathLst>
            </a:custGeom>
            <a:solidFill>
              <a:srgbClr val="1515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4451352" y="6564277"/>
            <a:ext cx="291747" cy="33337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b="1" spc="-25" dirty="0">
                <a:solidFill>
                  <a:srgbClr val="151515"/>
                </a:solidFill>
                <a:latin typeface="Calibri"/>
                <a:cs typeface="Calibri"/>
              </a:rPr>
              <a:t>47</a:t>
            </a:r>
            <a:endParaRPr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278116" y="4913981"/>
            <a:ext cx="291747" cy="16389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b="1" dirty="0">
                <a:solidFill>
                  <a:srgbClr val="151515"/>
                </a:solidFill>
                <a:latin typeface="Calibri"/>
                <a:cs typeface="Calibri"/>
              </a:rPr>
              <a:t>RANDALL</a:t>
            </a:r>
            <a:r>
              <a:rPr b="1" spc="-95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b="1" spc="-25" dirty="0">
                <a:solidFill>
                  <a:srgbClr val="151515"/>
                </a:solidFill>
                <a:latin typeface="Calibri"/>
                <a:cs typeface="Calibri"/>
              </a:rPr>
              <a:t>RD</a:t>
            </a:r>
            <a:endParaRPr>
              <a:latin typeface="Calibri"/>
              <a:cs typeface="Calibri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3212342" y="3661410"/>
            <a:ext cx="63690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11" dirty="0">
                <a:solidFill>
                  <a:srgbClr val="151515"/>
                </a:solidFill>
                <a:latin typeface="Calibri"/>
                <a:cs typeface="Calibri"/>
              </a:rPr>
              <a:t>IL-</a:t>
            </a:r>
            <a:r>
              <a:rPr sz="2400" b="1" spc="-25" dirty="0">
                <a:solidFill>
                  <a:srgbClr val="151515"/>
                </a:solidFill>
                <a:latin typeface="Calibri"/>
                <a:cs typeface="Calibri"/>
              </a:rPr>
              <a:t>72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4267200"/>
          </a:xfrm>
          <a:custGeom>
            <a:avLst/>
            <a:gdLst/>
            <a:ahLst/>
            <a:cxnLst/>
            <a:rect l="l" t="t" r="r" b="b"/>
            <a:pathLst>
              <a:path w="12192000" h="4267200">
                <a:moveTo>
                  <a:pt x="0" y="4267200"/>
                </a:moveTo>
                <a:lnTo>
                  <a:pt x="12192000" y="4267200"/>
                </a:lnTo>
                <a:lnTo>
                  <a:pt x="12192000" y="0"/>
                </a:lnTo>
                <a:lnTo>
                  <a:pt x="0" y="0"/>
                </a:lnTo>
                <a:lnTo>
                  <a:pt x="0" y="4267200"/>
                </a:lnTo>
                <a:close/>
              </a:path>
            </a:pathLst>
          </a:custGeom>
          <a:solidFill>
            <a:srgbClr val="0068A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2" y="4267200"/>
              <a:ext cx="12187428" cy="25908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04404" y="6048755"/>
              <a:ext cx="1126236" cy="51815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89747" y="6096000"/>
              <a:ext cx="955548" cy="43586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07095" y="6146291"/>
              <a:ext cx="728472" cy="32918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92440" y="6184391"/>
              <a:ext cx="556259" cy="25298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64068" y="6225540"/>
              <a:ext cx="406907" cy="17068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69707" y="5897879"/>
              <a:ext cx="810768" cy="25603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822692" y="6620256"/>
              <a:ext cx="940308" cy="10515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467600" y="6201155"/>
              <a:ext cx="188975" cy="34290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555992" y="5945123"/>
              <a:ext cx="1588007" cy="7315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546592" y="5907023"/>
              <a:ext cx="204216" cy="4724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278368" y="6268211"/>
              <a:ext cx="178307" cy="8381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800600" y="6245352"/>
              <a:ext cx="1350264" cy="59893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898135" y="6283452"/>
              <a:ext cx="1149096" cy="52730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012435" y="6345935"/>
              <a:ext cx="940308" cy="40843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158740" y="6391655"/>
              <a:ext cx="647700" cy="3048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241035" y="6438900"/>
              <a:ext cx="480060" cy="21488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381244" y="6504431"/>
              <a:ext cx="190500" cy="9448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471159" y="6067044"/>
              <a:ext cx="950976" cy="29565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533900" y="6115811"/>
              <a:ext cx="1888235" cy="73304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407408" y="6077711"/>
              <a:ext cx="861060" cy="77114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323076" y="6420611"/>
              <a:ext cx="228600" cy="399288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3951732" y="5850635"/>
              <a:ext cx="2193290" cy="998219"/>
            </a:xfrm>
            <a:custGeom>
              <a:avLst/>
              <a:gdLst/>
              <a:ahLst/>
              <a:cxnLst/>
              <a:rect l="l" t="t" r="r" b="b"/>
              <a:pathLst>
                <a:path w="2193290" h="998220">
                  <a:moveTo>
                    <a:pt x="362712" y="295262"/>
                  </a:moveTo>
                  <a:lnTo>
                    <a:pt x="324485" y="266700"/>
                  </a:lnTo>
                  <a:lnTo>
                    <a:pt x="182372" y="361911"/>
                  </a:lnTo>
                  <a:lnTo>
                    <a:pt x="91186" y="457111"/>
                  </a:lnTo>
                  <a:lnTo>
                    <a:pt x="27559" y="569785"/>
                  </a:lnTo>
                  <a:lnTo>
                    <a:pt x="0" y="684034"/>
                  </a:lnTo>
                  <a:lnTo>
                    <a:pt x="12700" y="769721"/>
                  </a:lnTo>
                  <a:lnTo>
                    <a:pt x="53086" y="845883"/>
                  </a:lnTo>
                  <a:lnTo>
                    <a:pt x="103886" y="922045"/>
                  </a:lnTo>
                  <a:lnTo>
                    <a:pt x="182372" y="998220"/>
                  </a:lnTo>
                  <a:lnTo>
                    <a:pt x="258826" y="998220"/>
                  </a:lnTo>
                  <a:lnTo>
                    <a:pt x="182372" y="922045"/>
                  </a:lnTo>
                  <a:lnTo>
                    <a:pt x="116713" y="845883"/>
                  </a:lnTo>
                  <a:lnTo>
                    <a:pt x="78486" y="769721"/>
                  </a:lnTo>
                  <a:lnTo>
                    <a:pt x="65786" y="684034"/>
                  </a:lnTo>
                  <a:lnTo>
                    <a:pt x="91186" y="569785"/>
                  </a:lnTo>
                  <a:lnTo>
                    <a:pt x="142113" y="474573"/>
                  </a:lnTo>
                  <a:lnTo>
                    <a:pt x="245999" y="380949"/>
                  </a:lnTo>
                  <a:lnTo>
                    <a:pt x="362712" y="295262"/>
                  </a:lnTo>
                  <a:close/>
                </a:path>
                <a:path w="2193290" h="998220">
                  <a:moveTo>
                    <a:pt x="2193036" y="66573"/>
                  </a:moveTo>
                  <a:lnTo>
                    <a:pt x="2036318" y="38036"/>
                  </a:lnTo>
                  <a:lnTo>
                    <a:pt x="1881759" y="19024"/>
                  </a:lnTo>
                  <a:lnTo>
                    <a:pt x="1521841" y="0"/>
                  </a:lnTo>
                  <a:lnTo>
                    <a:pt x="1212723" y="19024"/>
                  </a:lnTo>
                  <a:lnTo>
                    <a:pt x="916432" y="57061"/>
                  </a:lnTo>
                  <a:lnTo>
                    <a:pt x="658114" y="123621"/>
                  </a:lnTo>
                  <a:lnTo>
                    <a:pt x="425196" y="209219"/>
                  </a:lnTo>
                  <a:lnTo>
                    <a:pt x="465455" y="237744"/>
                  </a:lnTo>
                  <a:lnTo>
                    <a:pt x="683514" y="152158"/>
                  </a:lnTo>
                  <a:lnTo>
                    <a:pt x="941832" y="85585"/>
                  </a:lnTo>
                  <a:lnTo>
                    <a:pt x="1225550" y="47548"/>
                  </a:lnTo>
                  <a:lnTo>
                    <a:pt x="1521841" y="28524"/>
                  </a:lnTo>
                  <a:lnTo>
                    <a:pt x="1689100" y="38036"/>
                  </a:lnTo>
                  <a:lnTo>
                    <a:pt x="1869059" y="47548"/>
                  </a:lnTo>
                  <a:lnTo>
                    <a:pt x="2023618" y="66573"/>
                  </a:lnTo>
                  <a:lnTo>
                    <a:pt x="2178177" y="95097"/>
                  </a:lnTo>
                  <a:lnTo>
                    <a:pt x="2193036" y="66573"/>
                  </a:lnTo>
                  <a:close/>
                </a:path>
              </a:pathLst>
            </a:custGeom>
            <a:solidFill>
              <a:srgbClr val="0087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246876" y="5954267"/>
              <a:ext cx="762000" cy="894588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907279" y="5763767"/>
              <a:ext cx="2281428" cy="67513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993635" y="6477000"/>
              <a:ext cx="207264" cy="371856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3759708" y="5830823"/>
              <a:ext cx="1018540" cy="1018540"/>
            </a:xfrm>
            <a:custGeom>
              <a:avLst/>
              <a:gdLst/>
              <a:ahLst/>
              <a:cxnLst/>
              <a:rect l="l" t="t" r="r" b="b"/>
              <a:pathLst>
                <a:path w="1018539" h="1018540">
                  <a:moveTo>
                    <a:pt x="967232" y="0"/>
                  </a:moveTo>
                  <a:lnTo>
                    <a:pt x="759841" y="57175"/>
                  </a:lnTo>
                  <a:lnTo>
                    <a:pt x="579882" y="123875"/>
                  </a:lnTo>
                  <a:lnTo>
                    <a:pt x="412750" y="200113"/>
                  </a:lnTo>
                  <a:lnTo>
                    <a:pt x="270891" y="285876"/>
                  </a:lnTo>
                  <a:lnTo>
                    <a:pt x="154559" y="381165"/>
                  </a:lnTo>
                  <a:lnTo>
                    <a:pt x="78359" y="484403"/>
                  </a:lnTo>
                  <a:lnTo>
                    <a:pt x="12700" y="589216"/>
                  </a:lnTo>
                  <a:lnTo>
                    <a:pt x="0" y="703567"/>
                  </a:lnTo>
                  <a:lnTo>
                    <a:pt x="12700" y="789330"/>
                  </a:lnTo>
                  <a:lnTo>
                    <a:pt x="38100" y="865568"/>
                  </a:lnTo>
                  <a:lnTo>
                    <a:pt x="91059" y="941793"/>
                  </a:lnTo>
                  <a:lnTo>
                    <a:pt x="154559" y="1018032"/>
                  </a:lnTo>
                  <a:lnTo>
                    <a:pt x="205359" y="1018032"/>
                  </a:lnTo>
                  <a:lnTo>
                    <a:pt x="141859" y="941793"/>
                  </a:lnTo>
                  <a:lnTo>
                    <a:pt x="91059" y="865568"/>
                  </a:lnTo>
                  <a:lnTo>
                    <a:pt x="50800" y="789330"/>
                  </a:lnTo>
                  <a:lnTo>
                    <a:pt x="38100" y="703567"/>
                  </a:lnTo>
                  <a:lnTo>
                    <a:pt x="50800" y="589216"/>
                  </a:lnTo>
                  <a:lnTo>
                    <a:pt x="116459" y="484403"/>
                  </a:lnTo>
                  <a:lnTo>
                    <a:pt x="192659" y="390690"/>
                  </a:lnTo>
                  <a:lnTo>
                    <a:pt x="308991" y="295401"/>
                  </a:lnTo>
                  <a:lnTo>
                    <a:pt x="450850" y="209638"/>
                  </a:lnTo>
                  <a:lnTo>
                    <a:pt x="617982" y="133413"/>
                  </a:lnTo>
                  <a:lnTo>
                    <a:pt x="812673" y="76238"/>
                  </a:lnTo>
                  <a:lnTo>
                    <a:pt x="1018032" y="19062"/>
                  </a:lnTo>
                  <a:lnTo>
                    <a:pt x="967232" y="0"/>
                  </a:lnTo>
                  <a:close/>
                </a:path>
              </a:pathLst>
            </a:custGeom>
            <a:solidFill>
              <a:srgbClr val="0087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889492" y="5401055"/>
              <a:ext cx="2542031" cy="115976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737092" y="5343144"/>
              <a:ext cx="1152144" cy="117043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0143743" y="5334000"/>
              <a:ext cx="1287779" cy="40081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1102340" y="6361176"/>
              <a:ext cx="152400" cy="85343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9535668" y="6466332"/>
              <a:ext cx="1490472" cy="17068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1292840" y="5800344"/>
              <a:ext cx="301751" cy="54102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0712195" y="5753100"/>
              <a:ext cx="175259" cy="143256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9409176" y="5638800"/>
              <a:ext cx="1516380" cy="684530"/>
            </a:xfrm>
            <a:custGeom>
              <a:avLst/>
              <a:gdLst/>
              <a:ahLst/>
              <a:cxnLst/>
              <a:rect l="l" t="t" r="r" b="b"/>
              <a:pathLst>
                <a:path w="1516379" h="684529">
                  <a:moveTo>
                    <a:pt x="759205" y="0"/>
                  </a:moveTo>
                  <a:lnTo>
                    <a:pt x="606932" y="9524"/>
                  </a:lnTo>
                  <a:lnTo>
                    <a:pt x="467359" y="28574"/>
                  </a:lnTo>
                  <a:lnTo>
                    <a:pt x="340486" y="57149"/>
                  </a:lnTo>
                  <a:lnTo>
                    <a:pt x="226313" y="104787"/>
                  </a:lnTo>
                  <a:lnTo>
                    <a:pt x="126872" y="152412"/>
                  </a:lnTo>
                  <a:lnTo>
                    <a:pt x="63499" y="209562"/>
                  </a:lnTo>
                  <a:lnTo>
                    <a:pt x="12699" y="276250"/>
                  </a:lnTo>
                  <a:lnTo>
                    <a:pt x="0" y="342925"/>
                  </a:lnTo>
                  <a:lnTo>
                    <a:pt x="12699" y="408025"/>
                  </a:lnTo>
                  <a:lnTo>
                    <a:pt x="63499" y="474700"/>
                  </a:lnTo>
                  <a:lnTo>
                    <a:pt x="126872" y="531863"/>
                  </a:lnTo>
                  <a:lnTo>
                    <a:pt x="226313" y="589013"/>
                  </a:lnTo>
                  <a:lnTo>
                    <a:pt x="340486" y="627126"/>
                  </a:lnTo>
                  <a:lnTo>
                    <a:pt x="467359" y="655701"/>
                  </a:lnTo>
                  <a:lnTo>
                    <a:pt x="606932" y="674751"/>
                  </a:lnTo>
                  <a:lnTo>
                    <a:pt x="759205" y="684276"/>
                  </a:lnTo>
                  <a:lnTo>
                    <a:pt x="909446" y="674751"/>
                  </a:lnTo>
                  <a:lnTo>
                    <a:pt x="1049019" y="655701"/>
                  </a:lnTo>
                  <a:lnTo>
                    <a:pt x="1188592" y="627126"/>
                  </a:lnTo>
                  <a:lnTo>
                    <a:pt x="1290065" y="589013"/>
                  </a:lnTo>
                  <a:lnTo>
                    <a:pt x="1389506" y="531863"/>
                  </a:lnTo>
                  <a:lnTo>
                    <a:pt x="1452879" y="474700"/>
                  </a:lnTo>
                  <a:lnTo>
                    <a:pt x="1503679" y="408025"/>
                  </a:lnTo>
                  <a:lnTo>
                    <a:pt x="1516379" y="342925"/>
                  </a:lnTo>
                  <a:lnTo>
                    <a:pt x="1516379" y="323875"/>
                  </a:lnTo>
                  <a:lnTo>
                    <a:pt x="1503679" y="304825"/>
                  </a:lnTo>
                  <a:lnTo>
                    <a:pt x="1452879" y="314350"/>
                  </a:lnTo>
                  <a:lnTo>
                    <a:pt x="1465579" y="333400"/>
                  </a:lnTo>
                  <a:lnTo>
                    <a:pt x="1465579" y="342925"/>
                  </a:lnTo>
                  <a:lnTo>
                    <a:pt x="1452879" y="408025"/>
                  </a:lnTo>
                  <a:lnTo>
                    <a:pt x="1414906" y="465175"/>
                  </a:lnTo>
                  <a:lnTo>
                    <a:pt x="1338706" y="522338"/>
                  </a:lnTo>
                  <a:lnTo>
                    <a:pt x="1264665" y="569963"/>
                  </a:lnTo>
                  <a:lnTo>
                    <a:pt x="1150492" y="608063"/>
                  </a:lnTo>
                  <a:lnTo>
                    <a:pt x="1036319" y="636651"/>
                  </a:lnTo>
                  <a:lnTo>
                    <a:pt x="896746" y="655701"/>
                  </a:lnTo>
                  <a:lnTo>
                    <a:pt x="759205" y="665226"/>
                  </a:lnTo>
                  <a:lnTo>
                    <a:pt x="619632" y="655701"/>
                  </a:lnTo>
                  <a:lnTo>
                    <a:pt x="480059" y="636651"/>
                  </a:lnTo>
                  <a:lnTo>
                    <a:pt x="365886" y="608063"/>
                  </a:lnTo>
                  <a:lnTo>
                    <a:pt x="251713" y="569963"/>
                  </a:lnTo>
                  <a:lnTo>
                    <a:pt x="177672" y="522338"/>
                  </a:lnTo>
                  <a:lnTo>
                    <a:pt x="101472" y="465175"/>
                  </a:lnTo>
                  <a:lnTo>
                    <a:pt x="63499" y="408025"/>
                  </a:lnTo>
                  <a:lnTo>
                    <a:pt x="50799" y="342925"/>
                  </a:lnTo>
                  <a:lnTo>
                    <a:pt x="63499" y="276250"/>
                  </a:lnTo>
                  <a:lnTo>
                    <a:pt x="101472" y="219100"/>
                  </a:lnTo>
                  <a:lnTo>
                    <a:pt x="177672" y="161937"/>
                  </a:lnTo>
                  <a:lnTo>
                    <a:pt x="251713" y="114312"/>
                  </a:lnTo>
                  <a:lnTo>
                    <a:pt x="365886" y="76212"/>
                  </a:lnTo>
                  <a:lnTo>
                    <a:pt x="480059" y="47624"/>
                  </a:lnTo>
                  <a:lnTo>
                    <a:pt x="619632" y="28574"/>
                  </a:lnTo>
                  <a:lnTo>
                    <a:pt x="759205" y="19049"/>
                  </a:lnTo>
                  <a:lnTo>
                    <a:pt x="884046" y="28574"/>
                  </a:lnTo>
                  <a:lnTo>
                    <a:pt x="1010919" y="47624"/>
                  </a:lnTo>
                  <a:lnTo>
                    <a:pt x="1125092" y="76212"/>
                  </a:lnTo>
                  <a:lnTo>
                    <a:pt x="1226692" y="104787"/>
                  </a:lnTo>
                  <a:lnTo>
                    <a:pt x="1239265" y="76212"/>
                  </a:lnTo>
                  <a:lnTo>
                    <a:pt x="1010919" y="19049"/>
                  </a:lnTo>
                  <a:lnTo>
                    <a:pt x="759205" y="0"/>
                  </a:lnTo>
                  <a:close/>
                </a:path>
              </a:pathLst>
            </a:custGeom>
            <a:solidFill>
              <a:srgbClr val="0087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9204959" y="5571744"/>
              <a:ext cx="1921763" cy="845819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9660635" y="5544311"/>
              <a:ext cx="772668" cy="103631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9447276" y="5647944"/>
              <a:ext cx="138683" cy="76200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9622535" y="5727191"/>
              <a:ext cx="1095755" cy="50749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9689592" y="5762244"/>
              <a:ext cx="944879" cy="431292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9758171" y="5794247"/>
              <a:ext cx="816864" cy="370331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9851135" y="5838444"/>
              <a:ext cx="630935" cy="281939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9927335" y="5870447"/>
              <a:ext cx="469392" cy="220980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0029443" y="5917691"/>
              <a:ext cx="266700" cy="129539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1175492" y="5058155"/>
              <a:ext cx="810767" cy="152400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1250168" y="4800600"/>
              <a:ext cx="545592" cy="85343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1948159" y="4867655"/>
              <a:ext cx="128016" cy="246887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1376659" y="5152644"/>
              <a:ext cx="406907" cy="28956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1227307" y="4829555"/>
              <a:ext cx="339851" cy="295656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1618976" y="4829555"/>
              <a:ext cx="393192" cy="333756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1314176" y="4853940"/>
              <a:ext cx="632460" cy="295656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1390376" y="4898135"/>
              <a:ext cx="480059" cy="208787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1436095" y="4919471"/>
              <a:ext cx="385572" cy="161544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1495531" y="4936235"/>
              <a:ext cx="265175" cy="129539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1553443" y="4960620"/>
              <a:ext cx="153924" cy="74675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489204" y="4933188"/>
              <a:ext cx="10677144" cy="627888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533400" y="4991100"/>
              <a:ext cx="10552430" cy="466725"/>
            </a:xfrm>
            <a:custGeom>
              <a:avLst/>
              <a:gdLst/>
              <a:ahLst/>
              <a:cxnLst/>
              <a:rect l="l" t="t" r="r" b="b"/>
              <a:pathLst>
                <a:path w="10552430" h="466725">
                  <a:moveTo>
                    <a:pt x="0" y="0"/>
                  </a:moveTo>
                  <a:lnTo>
                    <a:pt x="10552176" y="466725"/>
                  </a:lnTo>
                </a:path>
              </a:pathLst>
            </a:custGeom>
            <a:ln w="762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2" name="object 62"/>
          <p:cNvSpPr txBox="1"/>
          <p:nvPr/>
        </p:nvSpPr>
        <p:spPr>
          <a:xfrm>
            <a:off x="19913" y="4602557"/>
            <a:ext cx="339091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4400" b="1" dirty="0">
                <a:solidFill>
                  <a:srgbClr val="FF0000"/>
                </a:solidFill>
                <a:latin typeface="Calibri"/>
                <a:cs typeface="Calibri"/>
              </a:rPr>
              <a:t>B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1408791" y="5089957"/>
            <a:ext cx="339091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4400" b="1" dirty="0">
                <a:solidFill>
                  <a:srgbClr val="FF0000"/>
                </a:solidFill>
                <a:latin typeface="Calibri"/>
                <a:cs typeface="Calibri"/>
              </a:rPr>
              <a:t>B</a:t>
            </a:r>
            <a:endParaRPr sz="4400">
              <a:latin typeface="Calibri"/>
              <a:cs typeface="Calibri"/>
            </a:endParaRPr>
          </a:p>
        </p:txBody>
      </p:sp>
      <p:pic>
        <p:nvPicPr>
          <p:cNvPr id="64" name="object 64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88393" y="1219163"/>
            <a:ext cx="11384580" cy="2905400"/>
          </a:xfrm>
          <a:prstGeom prst="rect">
            <a:avLst/>
          </a:prstGeom>
        </p:spPr>
      </p:pic>
      <p:sp>
        <p:nvSpPr>
          <p:cNvPr id="65" name="object 65"/>
          <p:cNvSpPr txBox="1"/>
          <p:nvPr/>
        </p:nvSpPr>
        <p:spPr>
          <a:xfrm>
            <a:off x="471017" y="1009651"/>
            <a:ext cx="339091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4400" b="1" dirty="0">
                <a:solidFill>
                  <a:srgbClr val="FF0000"/>
                </a:solidFill>
                <a:latin typeface="Calibri"/>
                <a:cs typeface="Calibri"/>
              </a:rPr>
              <a:t>B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10768709" y="1009651"/>
            <a:ext cx="339091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4400" b="1" dirty="0">
                <a:solidFill>
                  <a:srgbClr val="FF0000"/>
                </a:solidFill>
                <a:latin typeface="Calibri"/>
                <a:cs typeface="Calibri"/>
              </a:rPr>
              <a:t>B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3963672" y="990094"/>
            <a:ext cx="1357631" cy="8739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3339" marR="5080" indent="-41274">
              <a:spcBef>
                <a:spcPts val="95"/>
              </a:spcBef>
            </a:pPr>
            <a:r>
              <a:rPr sz="2800" b="1" spc="-25" dirty="0">
                <a:solidFill>
                  <a:srgbClr val="FF0000"/>
                </a:solidFill>
                <a:latin typeface="Calibri"/>
                <a:cs typeface="Calibri"/>
              </a:rPr>
              <a:t>Marengo </a:t>
            </a:r>
            <a:r>
              <a:rPr sz="2800" b="1" spc="-11" dirty="0">
                <a:solidFill>
                  <a:srgbClr val="FF0000"/>
                </a:solidFill>
                <a:latin typeface="Calibri"/>
                <a:cs typeface="Calibri"/>
              </a:rPr>
              <a:t>Moraine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5835525" y="1124536"/>
            <a:ext cx="1887855" cy="8739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436869">
              <a:spcBef>
                <a:spcPts val="95"/>
              </a:spcBef>
            </a:pPr>
            <a:r>
              <a:rPr sz="2800" b="1" spc="-11" dirty="0">
                <a:solidFill>
                  <a:srgbClr val="FF0000"/>
                </a:solidFill>
                <a:latin typeface="Calibri"/>
                <a:cs typeface="Calibri"/>
              </a:rPr>
              <a:t>Glacial </a:t>
            </a:r>
            <a:r>
              <a:rPr sz="2800" b="1" dirty="0">
                <a:solidFill>
                  <a:srgbClr val="FF0000"/>
                </a:solidFill>
                <a:latin typeface="Calibri"/>
                <a:cs typeface="Calibri"/>
              </a:rPr>
              <a:t>Lake</a:t>
            </a:r>
            <a:r>
              <a:rPr sz="2800" b="1" spc="-10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00" b="1" spc="-11" dirty="0">
                <a:solidFill>
                  <a:srgbClr val="FF0000"/>
                </a:solidFill>
                <a:latin typeface="Calibri"/>
                <a:cs typeface="Calibri"/>
              </a:rPr>
              <a:t>Pingree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1578357" y="929769"/>
            <a:ext cx="1573531" cy="8739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0016" marR="5080" indent="-147951">
              <a:spcBef>
                <a:spcPts val="95"/>
              </a:spcBef>
            </a:pPr>
            <a:r>
              <a:rPr sz="2800" b="1" spc="-11" dirty="0">
                <a:solidFill>
                  <a:srgbClr val="FF0000"/>
                </a:solidFill>
                <a:latin typeface="Calibri"/>
                <a:cs typeface="Calibri"/>
              </a:rPr>
              <a:t>Burlington Moraine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6956808" y="3643376"/>
            <a:ext cx="2404111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800" b="1" dirty="0">
                <a:solidFill>
                  <a:srgbClr val="FF0000"/>
                </a:solidFill>
                <a:latin typeface="Calibri"/>
                <a:cs typeface="Calibri"/>
              </a:rPr>
              <a:t>Bedrock</a:t>
            </a:r>
            <a:r>
              <a:rPr sz="2800" b="1" spc="-1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00" b="1" spc="-11" dirty="0">
                <a:solidFill>
                  <a:srgbClr val="FF0000"/>
                </a:solidFill>
                <a:latin typeface="Calibri"/>
                <a:cs typeface="Calibri"/>
              </a:rPr>
              <a:t>Surface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9512684" y="3589784"/>
            <a:ext cx="262255" cy="361951"/>
          </a:xfrm>
          <a:custGeom>
            <a:avLst/>
            <a:gdLst/>
            <a:ahLst/>
            <a:cxnLst/>
            <a:rect l="l" t="t" r="r" b="b"/>
            <a:pathLst>
              <a:path w="262254" h="361950">
                <a:moveTo>
                  <a:pt x="155323" y="109573"/>
                </a:moveTo>
                <a:lnTo>
                  <a:pt x="0" y="333375"/>
                </a:lnTo>
                <a:lnTo>
                  <a:pt x="41401" y="361950"/>
                </a:lnTo>
                <a:lnTo>
                  <a:pt x="196614" y="138257"/>
                </a:lnTo>
                <a:lnTo>
                  <a:pt x="155323" y="109573"/>
                </a:lnTo>
                <a:close/>
              </a:path>
              <a:path w="262254" h="361950">
                <a:moveTo>
                  <a:pt x="249223" y="88900"/>
                </a:moveTo>
                <a:lnTo>
                  <a:pt x="169671" y="88900"/>
                </a:lnTo>
                <a:lnTo>
                  <a:pt x="210946" y="117602"/>
                </a:lnTo>
                <a:lnTo>
                  <a:pt x="196614" y="138257"/>
                </a:lnTo>
                <a:lnTo>
                  <a:pt x="237997" y="167005"/>
                </a:lnTo>
                <a:lnTo>
                  <a:pt x="249223" y="88900"/>
                </a:lnTo>
                <a:close/>
              </a:path>
              <a:path w="262254" h="361950">
                <a:moveTo>
                  <a:pt x="169671" y="88900"/>
                </a:moveTo>
                <a:lnTo>
                  <a:pt x="155323" y="109573"/>
                </a:lnTo>
                <a:lnTo>
                  <a:pt x="196614" y="138257"/>
                </a:lnTo>
                <a:lnTo>
                  <a:pt x="210946" y="117602"/>
                </a:lnTo>
                <a:lnTo>
                  <a:pt x="169671" y="88900"/>
                </a:lnTo>
                <a:close/>
              </a:path>
              <a:path w="262254" h="361950">
                <a:moveTo>
                  <a:pt x="262000" y="0"/>
                </a:moveTo>
                <a:lnTo>
                  <a:pt x="114045" y="80899"/>
                </a:lnTo>
                <a:lnTo>
                  <a:pt x="155323" y="109573"/>
                </a:lnTo>
                <a:lnTo>
                  <a:pt x="169671" y="88900"/>
                </a:lnTo>
                <a:lnTo>
                  <a:pt x="249223" y="88900"/>
                </a:lnTo>
                <a:lnTo>
                  <a:pt x="26200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6854699" y="3382520"/>
            <a:ext cx="173355" cy="384175"/>
          </a:xfrm>
          <a:custGeom>
            <a:avLst/>
            <a:gdLst/>
            <a:ahLst/>
            <a:cxnLst/>
            <a:rect l="l" t="t" r="r" b="b"/>
            <a:pathLst>
              <a:path w="173354" h="384175">
                <a:moveTo>
                  <a:pt x="95428" y="135167"/>
                </a:moveTo>
                <a:lnTo>
                  <a:pt x="47704" y="151089"/>
                </a:lnTo>
                <a:lnTo>
                  <a:pt x="125475" y="384174"/>
                </a:lnTo>
                <a:lnTo>
                  <a:pt x="173100" y="368299"/>
                </a:lnTo>
                <a:lnTo>
                  <a:pt x="95428" y="135167"/>
                </a:lnTo>
                <a:close/>
              </a:path>
              <a:path w="173354" h="384175">
                <a:moveTo>
                  <a:pt x="23875" y="0"/>
                </a:moveTo>
                <a:lnTo>
                  <a:pt x="0" y="167004"/>
                </a:lnTo>
                <a:lnTo>
                  <a:pt x="47704" y="151089"/>
                </a:lnTo>
                <a:lnTo>
                  <a:pt x="39750" y="127253"/>
                </a:lnTo>
                <a:lnTo>
                  <a:pt x="87502" y="111378"/>
                </a:lnTo>
                <a:lnTo>
                  <a:pt x="135254" y="111378"/>
                </a:lnTo>
                <a:lnTo>
                  <a:pt x="23875" y="0"/>
                </a:lnTo>
                <a:close/>
              </a:path>
              <a:path w="173354" h="384175">
                <a:moveTo>
                  <a:pt x="87502" y="111378"/>
                </a:moveTo>
                <a:lnTo>
                  <a:pt x="39750" y="127253"/>
                </a:lnTo>
                <a:lnTo>
                  <a:pt x="47704" y="151089"/>
                </a:lnTo>
                <a:lnTo>
                  <a:pt x="95428" y="135167"/>
                </a:lnTo>
                <a:lnTo>
                  <a:pt x="87502" y="111378"/>
                </a:lnTo>
                <a:close/>
              </a:path>
              <a:path w="173354" h="384175">
                <a:moveTo>
                  <a:pt x="135254" y="111378"/>
                </a:moveTo>
                <a:lnTo>
                  <a:pt x="87502" y="111378"/>
                </a:lnTo>
                <a:lnTo>
                  <a:pt x="95428" y="135167"/>
                </a:lnTo>
                <a:lnTo>
                  <a:pt x="143128" y="119252"/>
                </a:lnTo>
                <a:lnTo>
                  <a:pt x="135254" y="111378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414899" y="1931163"/>
            <a:ext cx="322580" cy="3294379"/>
          </a:xfrm>
          <a:custGeom>
            <a:avLst/>
            <a:gdLst/>
            <a:ahLst/>
            <a:cxnLst/>
            <a:rect l="l" t="t" r="r" b="b"/>
            <a:pathLst>
              <a:path w="322579" h="3294379">
                <a:moveTo>
                  <a:pt x="322072" y="7112"/>
                </a:moveTo>
                <a:lnTo>
                  <a:pt x="272161" y="0"/>
                </a:lnTo>
                <a:lnTo>
                  <a:pt x="196545" y="533996"/>
                </a:lnTo>
                <a:lnTo>
                  <a:pt x="146812" y="526923"/>
                </a:lnTo>
                <a:lnTo>
                  <a:pt x="200088" y="686269"/>
                </a:lnTo>
                <a:lnTo>
                  <a:pt x="175895" y="685038"/>
                </a:lnTo>
                <a:lnTo>
                  <a:pt x="50304" y="3141903"/>
                </a:lnTo>
                <a:lnTo>
                  <a:pt x="0" y="3139313"/>
                </a:lnTo>
                <a:lnTo>
                  <a:pt x="67691" y="3293872"/>
                </a:lnTo>
                <a:lnTo>
                  <a:pt x="138023" y="3169539"/>
                </a:lnTo>
                <a:lnTo>
                  <a:pt x="150749" y="3147060"/>
                </a:lnTo>
                <a:lnTo>
                  <a:pt x="100457" y="3144482"/>
                </a:lnTo>
                <a:lnTo>
                  <a:pt x="226187" y="687578"/>
                </a:lnTo>
                <a:lnTo>
                  <a:pt x="200634" y="686295"/>
                </a:lnTo>
                <a:lnTo>
                  <a:pt x="283870" y="565912"/>
                </a:lnTo>
                <a:lnTo>
                  <a:pt x="296164" y="548132"/>
                </a:lnTo>
                <a:lnTo>
                  <a:pt x="246341" y="541058"/>
                </a:lnTo>
                <a:lnTo>
                  <a:pt x="322072" y="711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4171064" y="1819912"/>
            <a:ext cx="478791" cy="3273425"/>
          </a:xfrm>
          <a:custGeom>
            <a:avLst/>
            <a:gdLst/>
            <a:ahLst/>
            <a:cxnLst/>
            <a:rect l="l" t="t" r="r" b="b"/>
            <a:pathLst>
              <a:path w="478789" h="3273425">
                <a:moveTo>
                  <a:pt x="401320" y="561213"/>
                </a:moveTo>
                <a:lnTo>
                  <a:pt x="351409" y="555371"/>
                </a:lnTo>
                <a:lnTo>
                  <a:pt x="49923" y="3120136"/>
                </a:lnTo>
                <a:lnTo>
                  <a:pt x="0" y="3114294"/>
                </a:lnTo>
                <a:lnTo>
                  <a:pt x="57277" y="3272917"/>
                </a:lnTo>
                <a:lnTo>
                  <a:pt x="137274" y="3150997"/>
                </a:lnTo>
                <a:lnTo>
                  <a:pt x="149860" y="3131820"/>
                </a:lnTo>
                <a:lnTo>
                  <a:pt x="99834" y="3125978"/>
                </a:lnTo>
                <a:lnTo>
                  <a:pt x="401320" y="561213"/>
                </a:lnTo>
                <a:close/>
              </a:path>
              <a:path w="478789" h="3273425">
                <a:moveTo>
                  <a:pt x="478409" y="7112"/>
                </a:moveTo>
                <a:lnTo>
                  <a:pt x="428752" y="0"/>
                </a:lnTo>
                <a:lnTo>
                  <a:pt x="367779" y="420370"/>
                </a:lnTo>
                <a:lnTo>
                  <a:pt x="322834" y="379984"/>
                </a:lnTo>
                <a:lnTo>
                  <a:pt x="375793" y="540131"/>
                </a:lnTo>
                <a:lnTo>
                  <a:pt x="442468" y="444246"/>
                </a:lnTo>
                <a:lnTo>
                  <a:pt x="472059" y="401701"/>
                </a:lnTo>
                <a:lnTo>
                  <a:pt x="417563" y="427596"/>
                </a:lnTo>
                <a:lnTo>
                  <a:pt x="478409" y="711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825247" y="1822960"/>
            <a:ext cx="164465" cy="3169285"/>
          </a:xfrm>
          <a:custGeom>
            <a:avLst/>
            <a:gdLst/>
            <a:ahLst/>
            <a:cxnLst/>
            <a:rect l="l" t="t" r="r" b="b"/>
            <a:pathLst>
              <a:path w="164464" h="3169285">
                <a:moveTo>
                  <a:pt x="164338" y="540385"/>
                </a:moveTo>
                <a:lnTo>
                  <a:pt x="114084" y="541324"/>
                </a:lnTo>
                <a:lnTo>
                  <a:pt x="104140" y="0"/>
                </a:lnTo>
                <a:lnTo>
                  <a:pt x="53848" y="1016"/>
                </a:lnTo>
                <a:lnTo>
                  <a:pt x="63792" y="542251"/>
                </a:lnTo>
                <a:lnTo>
                  <a:pt x="13462" y="543179"/>
                </a:lnTo>
                <a:lnTo>
                  <a:pt x="91554" y="692404"/>
                </a:lnTo>
                <a:lnTo>
                  <a:pt x="66675" y="692277"/>
                </a:lnTo>
                <a:lnTo>
                  <a:pt x="50330" y="3017863"/>
                </a:lnTo>
                <a:lnTo>
                  <a:pt x="0" y="3017520"/>
                </a:lnTo>
                <a:lnTo>
                  <a:pt x="74422" y="3168904"/>
                </a:lnTo>
                <a:lnTo>
                  <a:pt x="138277" y="3043301"/>
                </a:lnTo>
                <a:lnTo>
                  <a:pt x="150876" y="3018536"/>
                </a:lnTo>
                <a:lnTo>
                  <a:pt x="100622" y="3018205"/>
                </a:lnTo>
                <a:lnTo>
                  <a:pt x="116967" y="692531"/>
                </a:lnTo>
                <a:lnTo>
                  <a:pt x="91808" y="692404"/>
                </a:lnTo>
                <a:lnTo>
                  <a:pt x="151422" y="567436"/>
                </a:lnTo>
                <a:lnTo>
                  <a:pt x="164338" y="54038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 txBox="1"/>
          <p:nvPr/>
        </p:nvSpPr>
        <p:spPr>
          <a:xfrm>
            <a:off x="9067548" y="708483"/>
            <a:ext cx="1367791" cy="8739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2565" marR="5080" indent="-230498">
              <a:spcBef>
                <a:spcPts val="95"/>
              </a:spcBef>
            </a:pPr>
            <a:r>
              <a:rPr sz="2800" b="1" dirty="0">
                <a:solidFill>
                  <a:srgbClr val="FF0000"/>
                </a:solidFill>
                <a:latin typeface="Calibri"/>
                <a:cs typeface="Calibri"/>
              </a:rPr>
              <a:t>Fox</a:t>
            </a:r>
            <a:r>
              <a:rPr sz="2800" b="1" spc="-1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00" b="1" spc="-11" dirty="0">
                <a:solidFill>
                  <a:srgbClr val="FF0000"/>
                </a:solidFill>
                <a:latin typeface="Calibri"/>
                <a:cs typeface="Calibri"/>
              </a:rPr>
              <a:t>River Valley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9907781" y="1597279"/>
            <a:ext cx="518795" cy="3779520"/>
          </a:xfrm>
          <a:custGeom>
            <a:avLst/>
            <a:gdLst/>
            <a:ahLst/>
            <a:cxnLst/>
            <a:rect l="l" t="t" r="r" b="b"/>
            <a:pathLst>
              <a:path w="518795" h="3779520">
                <a:moveTo>
                  <a:pt x="342392" y="1624457"/>
                </a:moveTo>
                <a:lnTo>
                  <a:pt x="292696" y="1631861"/>
                </a:lnTo>
                <a:lnTo>
                  <a:pt x="49784" y="0"/>
                </a:lnTo>
                <a:lnTo>
                  <a:pt x="0" y="7366"/>
                </a:lnTo>
                <a:lnTo>
                  <a:pt x="242912" y="1639277"/>
                </a:lnTo>
                <a:lnTo>
                  <a:pt x="193167" y="1646682"/>
                </a:lnTo>
                <a:lnTo>
                  <a:pt x="289941" y="1784858"/>
                </a:lnTo>
                <a:lnTo>
                  <a:pt x="329387" y="1664208"/>
                </a:lnTo>
                <a:lnTo>
                  <a:pt x="342392" y="1624457"/>
                </a:lnTo>
                <a:close/>
              </a:path>
              <a:path w="518795" h="3779520">
                <a:moveTo>
                  <a:pt x="518541" y="3623056"/>
                </a:moveTo>
                <a:lnTo>
                  <a:pt x="468414" y="3626789"/>
                </a:lnTo>
                <a:lnTo>
                  <a:pt x="331851" y="1783334"/>
                </a:lnTo>
                <a:lnTo>
                  <a:pt x="281813" y="1787144"/>
                </a:lnTo>
                <a:lnTo>
                  <a:pt x="418249" y="3630511"/>
                </a:lnTo>
                <a:lnTo>
                  <a:pt x="368046" y="3634232"/>
                </a:lnTo>
                <a:lnTo>
                  <a:pt x="454406" y="3779139"/>
                </a:lnTo>
                <a:lnTo>
                  <a:pt x="505180" y="3655568"/>
                </a:lnTo>
                <a:lnTo>
                  <a:pt x="518541" y="3623056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 txBox="1"/>
          <p:nvPr/>
        </p:nvSpPr>
        <p:spPr>
          <a:xfrm>
            <a:off x="4706873" y="-35813"/>
            <a:ext cx="214249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solidFill>
                  <a:srgbClr val="FF0000"/>
                </a:solidFill>
                <a:latin typeface="Calibri"/>
                <a:cs typeface="Calibri"/>
              </a:rPr>
              <a:t>LOOKING</a:t>
            </a:r>
            <a:r>
              <a:rPr spc="-71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pc="-11" dirty="0">
                <a:solidFill>
                  <a:srgbClr val="FF0000"/>
                </a:solidFill>
                <a:latin typeface="Calibri"/>
                <a:cs typeface="Calibri"/>
              </a:rPr>
              <a:t>NORTH</a:t>
            </a:r>
            <a:endParaRPr>
              <a:latin typeface="Calibri"/>
              <a:cs typeface="Calibri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7975857" y="1242442"/>
            <a:ext cx="1087755" cy="130484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2864" marR="5080" indent="-50799" algn="just">
              <a:spcBef>
                <a:spcPts val="95"/>
              </a:spcBef>
            </a:pPr>
            <a:r>
              <a:rPr sz="2800" b="1" dirty="0">
                <a:solidFill>
                  <a:srgbClr val="FF0000"/>
                </a:solidFill>
                <a:latin typeface="Calibri"/>
                <a:cs typeface="Calibri"/>
              </a:rPr>
              <a:t>Well</a:t>
            </a:r>
            <a:r>
              <a:rPr sz="2800" b="1" spc="-151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00" b="1" spc="-25" dirty="0">
                <a:solidFill>
                  <a:srgbClr val="FF0000"/>
                </a:solidFill>
                <a:latin typeface="Calibri"/>
                <a:cs typeface="Calibri"/>
              </a:rPr>
              <a:t>or </a:t>
            </a:r>
            <a:r>
              <a:rPr sz="2800" b="1" spc="-11" dirty="0">
                <a:solidFill>
                  <a:srgbClr val="FF0000"/>
                </a:solidFill>
                <a:latin typeface="Calibri"/>
                <a:cs typeface="Calibri"/>
              </a:rPr>
              <a:t>Boring </a:t>
            </a:r>
            <a:r>
              <a:rPr sz="2800" b="1" spc="-20" dirty="0">
                <a:solidFill>
                  <a:srgbClr val="FF0000"/>
                </a:solidFill>
                <a:latin typeface="Calibri"/>
                <a:cs typeface="Calibri"/>
              </a:rPr>
              <a:t>Logs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6543295" y="2356107"/>
            <a:ext cx="1531620" cy="765175"/>
          </a:xfrm>
          <a:custGeom>
            <a:avLst/>
            <a:gdLst/>
            <a:ahLst/>
            <a:cxnLst/>
            <a:rect l="l" t="t" r="r" b="b"/>
            <a:pathLst>
              <a:path w="1531620" h="765175">
                <a:moveTo>
                  <a:pt x="467106" y="628523"/>
                </a:moveTo>
                <a:lnTo>
                  <a:pt x="453644" y="580009"/>
                </a:lnTo>
                <a:lnTo>
                  <a:pt x="138493" y="668007"/>
                </a:lnTo>
                <a:lnTo>
                  <a:pt x="124968" y="619633"/>
                </a:lnTo>
                <a:lnTo>
                  <a:pt x="0" y="732790"/>
                </a:lnTo>
                <a:lnTo>
                  <a:pt x="165608" y="764921"/>
                </a:lnTo>
                <a:lnTo>
                  <a:pt x="153949" y="723265"/>
                </a:lnTo>
                <a:lnTo>
                  <a:pt x="152057" y="716521"/>
                </a:lnTo>
                <a:lnTo>
                  <a:pt x="467106" y="628523"/>
                </a:lnTo>
                <a:close/>
              </a:path>
              <a:path w="1531620" h="765175">
                <a:moveTo>
                  <a:pt x="1531239" y="44196"/>
                </a:moveTo>
                <a:lnTo>
                  <a:pt x="1506982" y="0"/>
                </a:lnTo>
                <a:lnTo>
                  <a:pt x="580415" y="508508"/>
                </a:lnTo>
                <a:lnTo>
                  <a:pt x="556260" y="464439"/>
                </a:lnTo>
                <a:lnTo>
                  <a:pt x="460248" y="603123"/>
                </a:lnTo>
                <a:lnTo>
                  <a:pt x="628777" y="596646"/>
                </a:lnTo>
                <a:lnTo>
                  <a:pt x="611212" y="564642"/>
                </a:lnTo>
                <a:lnTo>
                  <a:pt x="604583" y="552551"/>
                </a:lnTo>
                <a:lnTo>
                  <a:pt x="1531239" y="44196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6381" y="484760"/>
            <a:ext cx="8853011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394525">
              <a:spcBef>
                <a:spcPts val="105"/>
              </a:spcBef>
            </a:pPr>
            <a:r>
              <a:rPr dirty="0">
                <a:solidFill>
                  <a:srgbClr val="92D050"/>
                </a:solidFill>
                <a:latin typeface="Calibri"/>
                <a:cs typeface="Calibri"/>
              </a:rPr>
              <a:t>Go</a:t>
            </a:r>
            <a:r>
              <a:rPr spc="-20" dirty="0">
                <a:solidFill>
                  <a:srgbClr val="92D05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92D050"/>
                </a:solidFill>
                <a:latin typeface="Calibri"/>
                <a:cs typeface="Calibri"/>
              </a:rPr>
              <a:t>to</a:t>
            </a:r>
            <a:r>
              <a:rPr spc="5" dirty="0">
                <a:solidFill>
                  <a:srgbClr val="92D05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92D050"/>
                </a:solidFill>
                <a:latin typeface="Calibri"/>
                <a:cs typeface="Calibri"/>
              </a:rPr>
              <a:t>WWW</a:t>
            </a:r>
            <a:r>
              <a:rPr spc="-40" dirty="0">
                <a:solidFill>
                  <a:srgbClr val="92D05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92D050"/>
                </a:solidFill>
                <a:latin typeface="Calibri"/>
                <a:cs typeface="Calibri"/>
              </a:rPr>
              <a:t>the</a:t>
            </a:r>
            <a:r>
              <a:rPr spc="-11" dirty="0">
                <a:solidFill>
                  <a:srgbClr val="92D050"/>
                </a:solidFill>
                <a:latin typeface="Calibri"/>
                <a:cs typeface="Calibri"/>
              </a:rPr>
              <a:t> Internet: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9567421" y="680976"/>
            <a:ext cx="989965" cy="495935"/>
            <a:chOff x="9567418" y="680973"/>
            <a:chExt cx="989965" cy="495934"/>
          </a:xfrm>
        </p:grpSpPr>
        <p:sp>
          <p:nvSpPr>
            <p:cNvPr id="4" name="object 4"/>
            <p:cNvSpPr/>
            <p:nvPr/>
          </p:nvSpPr>
          <p:spPr>
            <a:xfrm>
              <a:off x="9573768" y="687323"/>
              <a:ext cx="977265" cy="483234"/>
            </a:xfrm>
            <a:custGeom>
              <a:avLst/>
              <a:gdLst/>
              <a:ahLst/>
              <a:cxnLst/>
              <a:rect l="l" t="t" r="r" b="b"/>
              <a:pathLst>
                <a:path w="977265" h="483234">
                  <a:moveTo>
                    <a:pt x="735203" y="0"/>
                  </a:moveTo>
                  <a:lnTo>
                    <a:pt x="735203" y="120776"/>
                  </a:lnTo>
                  <a:lnTo>
                    <a:pt x="0" y="120776"/>
                  </a:lnTo>
                  <a:lnTo>
                    <a:pt x="0" y="362330"/>
                  </a:lnTo>
                  <a:lnTo>
                    <a:pt x="735203" y="362330"/>
                  </a:lnTo>
                  <a:lnTo>
                    <a:pt x="735203" y="483107"/>
                  </a:lnTo>
                  <a:lnTo>
                    <a:pt x="976884" y="241553"/>
                  </a:lnTo>
                  <a:lnTo>
                    <a:pt x="735203" y="0"/>
                  </a:lnTo>
                  <a:close/>
                </a:path>
              </a:pathLst>
            </a:custGeom>
            <a:solidFill>
              <a:srgbClr val="00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573768" y="687323"/>
              <a:ext cx="977265" cy="483234"/>
            </a:xfrm>
            <a:custGeom>
              <a:avLst/>
              <a:gdLst/>
              <a:ahLst/>
              <a:cxnLst/>
              <a:rect l="l" t="t" r="r" b="b"/>
              <a:pathLst>
                <a:path w="977265" h="483234">
                  <a:moveTo>
                    <a:pt x="0" y="120776"/>
                  </a:moveTo>
                  <a:lnTo>
                    <a:pt x="735203" y="120776"/>
                  </a:lnTo>
                  <a:lnTo>
                    <a:pt x="735203" y="0"/>
                  </a:lnTo>
                  <a:lnTo>
                    <a:pt x="976884" y="241553"/>
                  </a:lnTo>
                  <a:lnTo>
                    <a:pt x="735203" y="483107"/>
                  </a:lnTo>
                  <a:lnTo>
                    <a:pt x="735203" y="362330"/>
                  </a:lnTo>
                  <a:lnTo>
                    <a:pt x="0" y="362330"/>
                  </a:lnTo>
                  <a:lnTo>
                    <a:pt x="0" y="120776"/>
                  </a:lnTo>
                  <a:close/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78739" y="1852931"/>
            <a:ext cx="11804651" cy="25885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27939" algn="ctr">
              <a:spcBef>
                <a:spcPts val="105"/>
              </a:spcBef>
            </a:pPr>
            <a:r>
              <a:rPr sz="3200" b="1" dirty="0">
                <a:solidFill>
                  <a:srgbClr val="FFFF00"/>
                </a:solidFill>
                <a:latin typeface="Calibri"/>
                <a:cs typeface="Calibri"/>
              </a:rPr>
              <a:t>2013</a:t>
            </a:r>
            <a:r>
              <a:rPr sz="3200" b="1" spc="-2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FFFF00"/>
                </a:solidFill>
                <a:latin typeface="Calibri"/>
                <a:cs typeface="Calibri"/>
              </a:rPr>
              <a:t>Surficial</a:t>
            </a:r>
            <a:r>
              <a:rPr sz="3200" b="1" spc="-51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FFFF00"/>
                </a:solidFill>
                <a:latin typeface="Calibri"/>
                <a:cs typeface="Calibri"/>
              </a:rPr>
              <a:t>Geology</a:t>
            </a:r>
            <a:r>
              <a:rPr sz="3200" b="1" spc="-51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FFFF00"/>
                </a:solidFill>
                <a:latin typeface="Calibri"/>
                <a:cs typeface="Calibri"/>
              </a:rPr>
              <a:t>of</a:t>
            </a:r>
            <a:r>
              <a:rPr sz="3200" b="1" spc="-2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FFFF00"/>
                </a:solidFill>
                <a:latin typeface="Calibri"/>
                <a:cs typeface="Calibri"/>
              </a:rPr>
              <a:t>Kane</a:t>
            </a:r>
            <a:r>
              <a:rPr sz="3200" b="1" spc="-4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200" b="1" spc="-20" dirty="0">
                <a:solidFill>
                  <a:srgbClr val="FFFF00"/>
                </a:solidFill>
                <a:latin typeface="Calibri"/>
                <a:cs typeface="Calibri"/>
              </a:rPr>
              <a:t>County,</a:t>
            </a:r>
            <a:r>
              <a:rPr sz="3200" b="1" spc="-4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FFFF00"/>
                </a:solidFill>
                <a:latin typeface="Calibri"/>
                <a:cs typeface="Calibri"/>
              </a:rPr>
              <a:t>Illinois</a:t>
            </a:r>
            <a:r>
              <a:rPr sz="3200" b="1" spc="-5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200" b="1" spc="-11" dirty="0">
                <a:solidFill>
                  <a:srgbClr val="FFFF00"/>
                </a:solidFill>
                <a:latin typeface="Calibri"/>
                <a:cs typeface="Calibri"/>
              </a:rPr>
              <a:t>maps:</a:t>
            </a:r>
            <a:endParaRPr sz="3200">
              <a:latin typeface="Calibri"/>
              <a:cs typeface="Calibri"/>
            </a:endParaRPr>
          </a:p>
          <a:p>
            <a:pPr algn="ctr">
              <a:spcBef>
                <a:spcPts val="131"/>
              </a:spcBef>
            </a:pPr>
            <a:r>
              <a:rPr sz="2800" u="sng" spc="-20" dirty="0">
                <a:solidFill>
                  <a:srgbClr val="DADADA"/>
                </a:solidFill>
                <a:uFill>
                  <a:solidFill>
                    <a:srgbClr val="DADADA"/>
                  </a:solidFill>
                </a:uFill>
                <a:latin typeface="Calibri"/>
                <a:cs typeface="Calibri"/>
                <a:hlinkClick r:id="rId2"/>
              </a:rPr>
              <a:t>http://www.isgs.illinois.edu/sites/isgs/files/maps/county-</a:t>
            </a:r>
            <a:r>
              <a:rPr sz="2800" u="sng" spc="-11" dirty="0">
                <a:solidFill>
                  <a:srgbClr val="DADADA"/>
                </a:solidFill>
                <a:uFill>
                  <a:solidFill>
                    <a:srgbClr val="DADADA"/>
                  </a:solidFill>
                </a:uFill>
                <a:latin typeface="Calibri"/>
                <a:cs typeface="Calibri"/>
                <a:hlinkClick r:id="rId2"/>
              </a:rPr>
              <a:t>maps/kane_sg_map.pdf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800">
              <a:latin typeface="Calibri"/>
              <a:cs typeface="Calibri"/>
            </a:endParaRPr>
          </a:p>
          <a:p>
            <a:pPr marL="600060">
              <a:spcBef>
                <a:spcPts val="1920"/>
              </a:spcBef>
            </a:pPr>
            <a:r>
              <a:rPr sz="2800" b="1" spc="-25" dirty="0">
                <a:solidFill>
                  <a:srgbClr val="00AFEF"/>
                </a:solidFill>
                <a:latin typeface="Calibri"/>
                <a:cs typeface="Calibri"/>
              </a:rPr>
              <a:t>THREE-</a:t>
            </a:r>
            <a:r>
              <a:rPr sz="2800" b="1" dirty="0">
                <a:solidFill>
                  <a:srgbClr val="00AFEF"/>
                </a:solidFill>
                <a:latin typeface="Calibri"/>
                <a:cs typeface="Calibri"/>
              </a:rPr>
              <a:t>DIMENSIONAL</a:t>
            </a:r>
            <a:r>
              <a:rPr sz="2800" b="1" spc="-55" dirty="0">
                <a:solidFill>
                  <a:srgbClr val="00AFEF"/>
                </a:solidFill>
                <a:latin typeface="Calibri"/>
                <a:cs typeface="Calibri"/>
              </a:rPr>
              <a:t> </a:t>
            </a:r>
            <a:r>
              <a:rPr sz="2800" b="1" spc="-11" dirty="0">
                <a:solidFill>
                  <a:srgbClr val="00AFEF"/>
                </a:solidFill>
                <a:latin typeface="Calibri"/>
                <a:cs typeface="Calibri"/>
              </a:rPr>
              <a:t>GEOLOGIC</a:t>
            </a:r>
            <a:r>
              <a:rPr sz="2800" b="1" spc="-75" dirty="0">
                <a:solidFill>
                  <a:srgbClr val="00AFE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AFEF"/>
                </a:solidFill>
                <a:latin typeface="Calibri"/>
                <a:cs typeface="Calibri"/>
              </a:rPr>
              <a:t>MODEL</a:t>
            </a:r>
            <a:r>
              <a:rPr sz="2800" b="1" spc="-95" dirty="0">
                <a:solidFill>
                  <a:srgbClr val="00AFE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AFEF"/>
                </a:solidFill>
                <a:latin typeface="Calibri"/>
                <a:cs typeface="Calibri"/>
              </a:rPr>
              <a:t>KANE</a:t>
            </a:r>
            <a:r>
              <a:rPr sz="2800" b="1" spc="-75" dirty="0">
                <a:solidFill>
                  <a:srgbClr val="00AFEF"/>
                </a:solidFill>
                <a:latin typeface="Calibri"/>
                <a:cs typeface="Calibri"/>
              </a:rPr>
              <a:t> </a:t>
            </a:r>
            <a:r>
              <a:rPr sz="2800" b="1" spc="-55" dirty="0">
                <a:solidFill>
                  <a:srgbClr val="00AFEF"/>
                </a:solidFill>
                <a:latin typeface="Calibri"/>
                <a:cs typeface="Calibri"/>
              </a:rPr>
              <a:t>COUNTY,</a:t>
            </a:r>
            <a:r>
              <a:rPr sz="2800" b="1" spc="-65" dirty="0">
                <a:solidFill>
                  <a:srgbClr val="00AFE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AFEF"/>
                </a:solidFill>
                <a:latin typeface="Calibri"/>
                <a:cs typeface="Calibri"/>
              </a:rPr>
              <a:t>ILLINOIS</a:t>
            </a:r>
            <a:r>
              <a:rPr sz="2800" b="1" spc="-75" dirty="0">
                <a:solidFill>
                  <a:srgbClr val="00AFE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AFEF"/>
                </a:solidFill>
                <a:latin typeface="Calibri"/>
                <a:cs typeface="Calibri"/>
              </a:rPr>
              <a:t>–</a:t>
            </a:r>
            <a:r>
              <a:rPr sz="2800" b="1" spc="-91" dirty="0">
                <a:solidFill>
                  <a:srgbClr val="00AFEF"/>
                </a:solidFill>
                <a:latin typeface="Calibri"/>
                <a:cs typeface="Calibri"/>
              </a:rPr>
              <a:t> </a:t>
            </a:r>
            <a:r>
              <a:rPr sz="2800" b="1" spc="-11" dirty="0">
                <a:solidFill>
                  <a:srgbClr val="00AFEF"/>
                </a:solidFill>
                <a:latin typeface="Calibri"/>
                <a:cs typeface="Calibri"/>
              </a:rPr>
              <a:t>2007:</a:t>
            </a:r>
            <a:endParaRPr sz="2800">
              <a:latin typeface="Calibri"/>
              <a:cs typeface="Calibri"/>
            </a:endParaRPr>
          </a:p>
          <a:p>
            <a:pPr marL="3811" algn="ctr">
              <a:spcBef>
                <a:spcPts val="795"/>
              </a:spcBef>
            </a:pPr>
            <a:r>
              <a:rPr sz="2800" u="sng" spc="-11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Calibri"/>
                <a:cs typeface="Calibri"/>
                <a:hlinkClick r:id="rId3"/>
              </a:rPr>
              <a:t>http://www.idaillinois.org/cdm/ref/collection/edi/id/76455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52551" y="5253635"/>
            <a:ext cx="9275445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4400" dirty="0">
                <a:solidFill>
                  <a:srgbClr val="92D050"/>
                </a:solidFill>
                <a:latin typeface="Calibri"/>
                <a:cs typeface="Calibri"/>
              </a:rPr>
              <a:t>For</a:t>
            </a:r>
            <a:r>
              <a:rPr sz="4400" spc="-75" dirty="0">
                <a:solidFill>
                  <a:srgbClr val="92D050"/>
                </a:solidFill>
                <a:latin typeface="Calibri"/>
                <a:cs typeface="Calibri"/>
              </a:rPr>
              <a:t> </a:t>
            </a:r>
            <a:r>
              <a:rPr sz="4400" dirty="0">
                <a:solidFill>
                  <a:srgbClr val="92D050"/>
                </a:solidFill>
                <a:latin typeface="Calibri"/>
                <a:cs typeface="Calibri"/>
              </a:rPr>
              <a:t>more</a:t>
            </a:r>
            <a:r>
              <a:rPr sz="4400" spc="-65" dirty="0">
                <a:solidFill>
                  <a:srgbClr val="92D050"/>
                </a:solidFill>
                <a:latin typeface="Calibri"/>
                <a:cs typeface="Calibri"/>
              </a:rPr>
              <a:t> </a:t>
            </a:r>
            <a:r>
              <a:rPr sz="4400" dirty="0">
                <a:solidFill>
                  <a:srgbClr val="92D050"/>
                </a:solidFill>
                <a:latin typeface="Calibri"/>
                <a:cs typeface="Calibri"/>
              </a:rPr>
              <a:t>Information</a:t>
            </a:r>
            <a:r>
              <a:rPr sz="4400" spc="-65" dirty="0">
                <a:solidFill>
                  <a:srgbClr val="92D050"/>
                </a:solidFill>
                <a:latin typeface="Calibri"/>
                <a:cs typeface="Calibri"/>
              </a:rPr>
              <a:t> </a:t>
            </a:r>
            <a:r>
              <a:rPr sz="4400" dirty="0">
                <a:solidFill>
                  <a:srgbClr val="92D050"/>
                </a:solidFill>
                <a:latin typeface="Calibri"/>
                <a:cs typeface="Calibri"/>
              </a:rPr>
              <a:t>and</a:t>
            </a:r>
            <a:r>
              <a:rPr sz="4400" spc="-65" dirty="0">
                <a:solidFill>
                  <a:srgbClr val="92D050"/>
                </a:solidFill>
                <a:latin typeface="Calibri"/>
                <a:cs typeface="Calibri"/>
              </a:rPr>
              <a:t> </a:t>
            </a:r>
            <a:r>
              <a:rPr sz="4400" dirty="0">
                <a:solidFill>
                  <a:srgbClr val="92D050"/>
                </a:solidFill>
                <a:latin typeface="Calibri"/>
                <a:cs typeface="Calibri"/>
              </a:rPr>
              <a:t>to</a:t>
            </a:r>
            <a:r>
              <a:rPr sz="4400" spc="-55" dirty="0">
                <a:solidFill>
                  <a:srgbClr val="92D050"/>
                </a:solidFill>
                <a:latin typeface="Calibri"/>
                <a:cs typeface="Calibri"/>
              </a:rPr>
              <a:t> </a:t>
            </a:r>
            <a:r>
              <a:rPr sz="4400" dirty="0">
                <a:solidFill>
                  <a:srgbClr val="92D050"/>
                </a:solidFill>
                <a:latin typeface="Calibri"/>
                <a:cs typeface="Calibri"/>
              </a:rPr>
              <a:t>learn</a:t>
            </a:r>
            <a:r>
              <a:rPr sz="4400" spc="-65" dirty="0">
                <a:solidFill>
                  <a:srgbClr val="92D050"/>
                </a:solidFill>
                <a:latin typeface="Calibri"/>
                <a:cs typeface="Calibri"/>
              </a:rPr>
              <a:t> </a:t>
            </a:r>
            <a:r>
              <a:rPr sz="4400" spc="-11" dirty="0">
                <a:solidFill>
                  <a:srgbClr val="92D050"/>
                </a:solidFill>
                <a:latin typeface="Calibri"/>
                <a:cs typeface="Calibri"/>
              </a:rPr>
              <a:t>more.</a:t>
            </a:r>
            <a:endParaRPr sz="4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6551" y="210313"/>
            <a:ext cx="11015980" cy="1286511"/>
            <a:chOff x="606551" y="210311"/>
            <a:chExt cx="11015980" cy="12865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6551" y="210311"/>
              <a:ext cx="11015472" cy="123139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95728" y="982979"/>
              <a:ext cx="1958339" cy="51358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46219" y="982979"/>
              <a:ext cx="384048" cy="513588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39191" y="358853"/>
            <a:ext cx="10313671" cy="9803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spcBef>
                <a:spcPts val="105"/>
              </a:spcBef>
            </a:pPr>
            <a:r>
              <a:rPr dirty="0">
                <a:solidFill>
                  <a:srgbClr val="FFFF00"/>
                </a:solidFill>
              </a:rPr>
              <a:t>Illinois</a:t>
            </a:r>
            <a:r>
              <a:rPr spc="-45" dirty="0">
                <a:solidFill>
                  <a:srgbClr val="FFFF00"/>
                </a:solidFill>
              </a:rPr>
              <a:t> </a:t>
            </a:r>
            <a:r>
              <a:rPr dirty="0">
                <a:solidFill>
                  <a:srgbClr val="FFFF00"/>
                </a:solidFill>
              </a:rPr>
              <a:t>Geologic</a:t>
            </a:r>
            <a:r>
              <a:rPr spc="-5" dirty="0">
                <a:solidFill>
                  <a:srgbClr val="FFFF00"/>
                </a:solidFill>
              </a:rPr>
              <a:t> </a:t>
            </a:r>
            <a:r>
              <a:rPr dirty="0">
                <a:solidFill>
                  <a:srgbClr val="FFFF00"/>
                </a:solidFill>
              </a:rPr>
              <a:t>Map</a:t>
            </a:r>
            <a:r>
              <a:rPr spc="-265" dirty="0">
                <a:solidFill>
                  <a:srgbClr val="FFFF00"/>
                </a:solidFill>
              </a:rPr>
              <a:t> </a:t>
            </a:r>
            <a:r>
              <a:rPr dirty="0">
                <a:solidFill>
                  <a:srgbClr val="FFFF00"/>
                </a:solidFill>
              </a:rPr>
              <a:t>Advisory</a:t>
            </a:r>
            <a:r>
              <a:rPr spc="-31" dirty="0">
                <a:solidFill>
                  <a:srgbClr val="FFFF00"/>
                </a:solidFill>
              </a:rPr>
              <a:t> </a:t>
            </a:r>
            <a:r>
              <a:rPr spc="-11" dirty="0">
                <a:solidFill>
                  <a:srgbClr val="FFFF00"/>
                </a:solidFill>
              </a:rPr>
              <a:t>Committee</a:t>
            </a:r>
          </a:p>
          <a:p>
            <a:pPr marL="635" algn="ctr">
              <a:spcBef>
                <a:spcPts val="71"/>
              </a:spcBef>
            </a:pPr>
            <a:r>
              <a:rPr sz="1800" dirty="0">
                <a:solidFill>
                  <a:srgbClr val="FFFFFF"/>
                </a:solidFill>
              </a:rPr>
              <a:t>Annual</a:t>
            </a:r>
            <a:r>
              <a:rPr sz="1800" spc="-25" dirty="0">
                <a:solidFill>
                  <a:srgbClr val="FFFFFF"/>
                </a:solidFill>
              </a:rPr>
              <a:t> </a:t>
            </a:r>
            <a:r>
              <a:rPr sz="1800" dirty="0">
                <a:solidFill>
                  <a:srgbClr val="FFFFFF"/>
                </a:solidFill>
              </a:rPr>
              <a:t>Meeting</a:t>
            </a:r>
            <a:r>
              <a:rPr sz="1800" spc="-15" dirty="0">
                <a:solidFill>
                  <a:srgbClr val="FFFFFF"/>
                </a:solidFill>
              </a:rPr>
              <a:t> </a:t>
            </a:r>
            <a:r>
              <a:rPr sz="1800" dirty="0">
                <a:solidFill>
                  <a:srgbClr val="FFFFFF"/>
                </a:solidFill>
              </a:rPr>
              <a:t>-</a:t>
            </a:r>
            <a:r>
              <a:rPr sz="1800" spc="-25" dirty="0">
                <a:solidFill>
                  <a:srgbClr val="FFFFFF"/>
                </a:solidFill>
              </a:rPr>
              <a:t> </a:t>
            </a:r>
            <a:r>
              <a:rPr sz="1800" dirty="0">
                <a:solidFill>
                  <a:srgbClr val="FFFFFF"/>
                </a:solidFill>
              </a:rPr>
              <a:t>Thursday,</a:t>
            </a:r>
            <a:r>
              <a:rPr sz="1800" spc="-15" dirty="0">
                <a:solidFill>
                  <a:srgbClr val="FFFFFF"/>
                </a:solidFill>
              </a:rPr>
              <a:t> </a:t>
            </a:r>
            <a:r>
              <a:rPr sz="1800" dirty="0">
                <a:solidFill>
                  <a:srgbClr val="FFFFFF"/>
                </a:solidFill>
              </a:rPr>
              <a:t>September</a:t>
            </a:r>
            <a:r>
              <a:rPr sz="1800" spc="-15" dirty="0">
                <a:solidFill>
                  <a:srgbClr val="FFFFFF"/>
                </a:solidFill>
              </a:rPr>
              <a:t> </a:t>
            </a:r>
            <a:r>
              <a:rPr sz="1800" dirty="0">
                <a:solidFill>
                  <a:srgbClr val="FFFFFF"/>
                </a:solidFill>
              </a:rPr>
              <a:t>12,</a:t>
            </a:r>
            <a:r>
              <a:rPr sz="1800" spc="-20" dirty="0">
                <a:solidFill>
                  <a:srgbClr val="FFFFFF"/>
                </a:solidFill>
              </a:rPr>
              <a:t> </a:t>
            </a:r>
            <a:r>
              <a:rPr sz="1800" dirty="0">
                <a:solidFill>
                  <a:srgbClr val="FFFFFF"/>
                </a:solidFill>
              </a:rPr>
              <a:t>2013</a:t>
            </a:r>
            <a:r>
              <a:rPr sz="1800" spc="-20" dirty="0">
                <a:solidFill>
                  <a:srgbClr val="FFFFFF"/>
                </a:solidFill>
              </a:rPr>
              <a:t> </a:t>
            </a:r>
            <a:r>
              <a:rPr sz="1800" dirty="0">
                <a:solidFill>
                  <a:srgbClr val="FFFFFF"/>
                </a:solidFill>
              </a:rPr>
              <a:t>-</a:t>
            </a:r>
            <a:r>
              <a:rPr sz="1800" spc="-20" dirty="0">
                <a:solidFill>
                  <a:srgbClr val="FFFFFF"/>
                </a:solidFill>
              </a:rPr>
              <a:t> </a:t>
            </a:r>
            <a:r>
              <a:rPr sz="1800" dirty="0">
                <a:solidFill>
                  <a:srgbClr val="FFFFFF"/>
                </a:solidFill>
              </a:rPr>
              <a:t>10:00am</a:t>
            </a:r>
            <a:r>
              <a:rPr sz="1800" spc="-15" dirty="0">
                <a:solidFill>
                  <a:srgbClr val="FFFFFF"/>
                </a:solidFill>
              </a:rPr>
              <a:t> </a:t>
            </a:r>
            <a:r>
              <a:rPr sz="1800" dirty="0">
                <a:solidFill>
                  <a:srgbClr val="FFFFFF"/>
                </a:solidFill>
              </a:rPr>
              <a:t>to</a:t>
            </a:r>
            <a:r>
              <a:rPr sz="1800" spc="-25" dirty="0">
                <a:solidFill>
                  <a:srgbClr val="FFFFFF"/>
                </a:solidFill>
              </a:rPr>
              <a:t> </a:t>
            </a:r>
            <a:r>
              <a:rPr sz="1800" spc="-11" dirty="0">
                <a:solidFill>
                  <a:srgbClr val="FFFFFF"/>
                </a:solidFill>
              </a:rPr>
              <a:t>3:00pm</a:t>
            </a:r>
            <a:endParaRPr sz="1800"/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36449" y="1648967"/>
            <a:ext cx="583692" cy="595884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822961" y="1531619"/>
            <a:ext cx="5346700" cy="5057140"/>
            <a:chOff x="822960" y="1531619"/>
            <a:chExt cx="5346700" cy="5057140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2960" y="1531619"/>
              <a:ext cx="5317236" cy="78943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2960" y="1958339"/>
              <a:ext cx="3456432" cy="78943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10000" y="1958339"/>
              <a:ext cx="1897379" cy="78943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22960" y="2385059"/>
              <a:ext cx="4550664" cy="78943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22960" y="2811780"/>
              <a:ext cx="5346192" cy="78943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22960" y="3238499"/>
              <a:ext cx="3203448" cy="78943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557016" y="3238499"/>
              <a:ext cx="2427732" cy="78943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22960" y="3665219"/>
              <a:ext cx="4389120" cy="78943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22960" y="4091940"/>
              <a:ext cx="1856231" cy="78943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209800" y="4091940"/>
              <a:ext cx="3479291" cy="78943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22960" y="4518659"/>
              <a:ext cx="3950208" cy="78943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22960" y="4945379"/>
              <a:ext cx="5262372" cy="78943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22960" y="5372099"/>
              <a:ext cx="5204460" cy="78943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22960" y="5798819"/>
              <a:ext cx="5004816" cy="789432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688340" y="1624024"/>
            <a:ext cx="5145405" cy="475194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591" marR="5080" indent="-342891">
              <a:spcBef>
                <a:spcPts val="95"/>
              </a:spcBef>
              <a:buClr>
                <a:srgbClr val="99FF99"/>
              </a:buClr>
              <a:buSzPct val="80357"/>
              <a:buFont typeface="Wingdings"/>
              <a:buChar char=""/>
              <a:tabLst>
                <a:tab pos="355591" algn="l"/>
              </a:tabLst>
            </a:pP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IGMAC</a:t>
            </a:r>
            <a:r>
              <a:rPr sz="28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meets</a:t>
            </a:r>
            <a:r>
              <a:rPr sz="2800" spc="-7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annually</a:t>
            </a:r>
            <a:r>
              <a:rPr sz="28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8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forum</a:t>
            </a:r>
            <a:r>
              <a:rPr sz="2800" spc="-5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8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discuss</a:t>
            </a:r>
            <a:r>
              <a:rPr sz="2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11" dirty="0">
                <a:solidFill>
                  <a:srgbClr val="FFFF00"/>
                </a:solidFill>
                <a:latin typeface="Arial"/>
                <a:cs typeface="Arial"/>
              </a:rPr>
              <a:t>geologic </a:t>
            </a:r>
            <a:r>
              <a:rPr sz="2800" dirty="0">
                <a:solidFill>
                  <a:srgbClr val="FFFF00"/>
                </a:solidFill>
                <a:latin typeface="Arial"/>
                <a:cs typeface="Arial"/>
              </a:rPr>
              <a:t>mapping</a:t>
            </a:r>
            <a:r>
              <a:rPr sz="2800" spc="-5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00"/>
                </a:solidFill>
                <a:latin typeface="Arial"/>
                <a:cs typeface="Arial"/>
              </a:rPr>
              <a:t>needs</a:t>
            </a:r>
            <a:r>
              <a:rPr sz="2800" spc="-5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00"/>
                </a:solidFill>
                <a:latin typeface="Arial"/>
                <a:cs typeface="Arial"/>
              </a:rPr>
              <a:t>and</a:t>
            </a:r>
            <a:r>
              <a:rPr sz="2800" spc="-6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FFFF00"/>
                </a:solidFill>
                <a:latin typeface="Arial"/>
                <a:cs typeface="Arial"/>
              </a:rPr>
              <a:t>seek </a:t>
            </a:r>
            <a:r>
              <a:rPr sz="2800" dirty="0">
                <a:solidFill>
                  <a:srgbClr val="FFFF00"/>
                </a:solidFill>
                <a:latin typeface="Arial"/>
                <a:cs typeface="Arial"/>
              </a:rPr>
              <a:t>regional</a:t>
            </a:r>
            <a:r>
              <a:rPr sz="2800" spc="-9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00"/>
                </a:solidFill>
                <a:latin typeface="Arial"/>
                <a:cs typeface="Arial"/>
              </a:rPr>
              <a:t>mapping</a:t>
            </a:r>
            <a:r>
              <a:rPr sz="2800" spc="-8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spc="-11" dirty="0">
                <a:solidFill>
                  <a:srgbClr val="FFFF00"/>
                </a:solidFill>
                <a:latin typeface="Arial"/>
                <a:cs typeface="Arial"/>
              </a:rPr>
              <a:t>coordination </a:t>
            </a:r>
            <a:r>
              <a:rPr sz="2800" dirty="0">
                <a:solidFill>
                  <a:srgbClr val="FFFF00"/>
                </a:solidFill>
                <a:latin typeface="Arial"/>
                <a:cs typeface="Arial"/>
              </a:rPr>
              <a:t>and</a:t>
            </a:r>
            <a:r>
              <a:rPr sz="2800" spc="-7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00"/>
                </a:solidFill>
                <a:latin typeface="Arial"/>
                <a:cs typeface="Arial"/>
              </a:rPr>
              <a:t>opportunities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2800" spc="-7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Its</a:t>
            </a:r>
            <a:r>
              <a:rPr sz="28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11" dirty="0">
                <a:solidFill>
                  <a:srgbClr val="FFFFFF"/>
                </a:solidFill>
                <a:latin typeface="Arial"/>
                <a:cs typeface="Arial"/>
              </a:rPr>
              <a:t>primary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function</a:t>
            </a:r>
            <a:r>
              <a:rPr sz="2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28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8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review</a:t>
            </a:r>
            <a:r>
              <a:rPr sz="28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approve</a:t>
            </a:r>
            <a:r>
              <a:rPr sz="2800" spc="-7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long</a:t>
            </a:r>
            <a:r>
              <a:rPr sz="2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term</a:t>
            </a:r>
            <a:r>
              <a:rPr sz="2800" spc="-7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plans</a:t>
            </a:r>
            <a:r>
              <a:rPr sz="2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FFFFFF"/>
                </a:solidFill>
                <a:latin typeface="Arial"/>
                <a:cs typeface="Arial"/>
              </a:rPr>
              <a:t>by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8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ISGS</a:t>
            </a:r>
            <a:r>
              <a:rPr sz="2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28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11" dirty="0">
                <a:solidFill>
                  <a:srgbClr val="FFFFFF"/>
                </a:solidFill>
                <a:latin typeface="Arial"/>
                <a:cs typeface="Arial"/>
              </a:rPr>
              <a:t>geologic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mapping,</a:t>
            </a:r>
            <a:r>
              <a:rPr sz="2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as</a:t>
            </a:r>
            <a:r>
              <a:rPr sz="2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mandated</a:t>
            </a:r>
            <a:r>
              <a:rPr sz="2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2800" spc="-7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Federal</a:t>
            </a:r>
            <a:r>
              <a:rPr sz="2800" spc="-9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National</a:t>
            </a:r>
            <a:r>
              <a:rPr sz="2800" spc="-9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11" dirty="0">
                <a:solidFill>
                  <a:srgbClr val="FFFFFF"/>
                </a:solidFill>
                <a:latin typeface="Arial"/>
                <a:cs typeface="Arial"/>
              </a:rPr>
              <a:t>Cooperative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Geologic</a:t>
            </a:r>
            <a:r>
              <a:rPr sz="28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Mapping</a:t>
            </a:r>
            <a:r>
              <a:rPr sz="28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11" dirty="0">
                <a:solidFill>
                  <a:srgbClr val="FFFFFF"/>
                </a:solidFill>
                <a:latin typeface="Arial"/>
                <a:cs typeface="Arial"/>
              </a:rPr>
              <a:t>Program.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6295646" y="1712980"/>
            <a:ext cx="5393691" cy="4498975"/>
            <a:chOff x="6295644" y="1712976"/>
            <a:chExt cx="5393690" cy="4498975"/>
          </a:xfrm>
        </p:grpSpPr>
        <p:pic>
          <p:nvPicPr>
            <p:cNvPr id="25" name="object 2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312408" y="1712976"/>
              <a:ext cx="5361432" cy="120396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295644" y="2916936"/>
              <a:ext cx="5393436" cy="329488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74" y="364239"/>
            <a:ext cx="12187555" cy="6494145"/>
            <a:chOff x="4572" y="364235"/>
            <a:chExt cx="12187555" cy="64941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1416" y="364235"/>
              <a:ext cx="6041135" cy="123139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9140" y="1034795"/>
              <a:ext cx="5731764" cy="1231391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93445" y="512828"/>
            <a:ext cx="5187951" cy="136768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0168" marR="5080" indent="-78103">
              <a:spcBef>
                <a:spcPts val="105"/>
              </a:spcBef>
            </a:pPr>
            <a:r>
              <a:rPr dirty="0">
                <a:solidFill>
                  <a:srgbClr val="FFFFFF"/>
                </a:solidFill>
              </a:rPr>
              <a:t>Illinois</a:t>
            </a:r>
            <a:r>
              <a:rPr spc="-25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Geologic</a:t>
            </a:r>
            <a:r>
              <a:rPr spc="11" dirty="0">
                <a:solidFill>
                  <a:srgbClr val="FFFFFF"/>
                </a:solidFill>
              </a:rPr>
              <a:t> </a:t>
            </a:r>
            <a:r>
              <a:rPr spc="-25" dirty="0">
                <a:solidFill>
                  <a:srgbClr val="FFFFFF"/>
                </a:solidFill>
              </a:rPr>
              <a:t>Map </a:t>
            </a:r>
            <a:r>
              <a:rPr dirty="0">
                <a:solidFill>
                  <a:srgbClr val="FFFFFF"/>
                </a:solidFill>
              </a:rPr>
              <a:t>Advisory</a:t>
            </a:r>
            <a:r>
              <a:rPr spc="-15" dirty="0">
                <a:solidFill>
                  <a:srgbClr val="FFFFFF"/>
                </a:solidFill>
              </a:rPr>
              <a:t> </a:t>
            </a:r>
            <a:r>
              <a:rPr spc="-11" dirty="0">
                <a:solidFill>
                  <a:srgbClr val="FFFFFF"/>
                </a:solidFill>
              </a:rPr>
              <a:t>Committee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422150" y="129539"/>
            <a:ext cx="11538585" cy="6446520"/>
            <a:chOff x="422148" y="129539"/>
            <a:chExt cx="11538585" cy="644652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79919" y="129539"/>
              <a:ext cx="4980432" cy="644652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2148" y="2010156"/>
              <a:ext cx="5556504" cy="789432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420623" y="2436876"/>
            <a:ext cx="6405880" cy="4192904"/>
            <a:chOff x="420623" y="2436876"/>
            <a:chExt cx="6405880" cy="4192904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2147" y="2436876"/>
              <a:ext cx="3930396" cy="78943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83152" y="2436876"/>
              <a:ext cx="2167128" cy="78943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22147" y="2863596"/>
              <a:ext cx="3749040" cy="78943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701795" y="2863596"/>
              <a:ext cx="2648712" cy="78943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22147" y="3290316"/>
              <a:ext cx="2724912" cy="78943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677668" y="3290316"/>
              <a:ext cx="3995928" cy="78943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22147" y="3717036"/>
              <a:ext cx="6051804" cy="78943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22147" y="4143755"/>
              <a:ext cx="5437632" cy="78943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390388" y="4143755"/>
              <a:ext cx="1435608" cy="78943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22147" y="4570476"/>
              <a:ext cx="6036564" cy="78943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22147" y="4997196"/>
              <a:ext cx="6073140" cy="78943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22147" y="5423916"/>
              <a:ext cx="5027676" cy="78943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20623" y="5839967"/>
              <a:ext cx="3875532" cy="789432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630123" y="2103882"/>
            <a:ext cx="5862320" cy="432233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700"/>
              </a:lnSpc>
              <a:spcBef>
                <a:spcPts val="105"/>
              </a:spcBef>
            </a:pP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2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review</a:t>
            </a:r>
            <a:r>
              <a:rPr sz="2800" spc="-5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2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necessary</a:t>
            </a:r>
            <a:r>
              <a:rPr sz="2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2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ISGS</a:t>
            </a:r>
            <a:r>
              <a:rPr sz="2800" spc="-7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participate</a:t>
            </a:r>
            <a:r>
              <a:rPr sz="2800" spc="-5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28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00"/>
                </a:solidFill>
                <a:latin typeface="Arial"/>
                <a:cs typeface="Arial"/>
              </a:rPr>
              <a:t>the</a:t>
            </a:r>
            <a:r>
              <a:rPr sz="2800" spc="-5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FFFF00"/>
                </a:solidFill>
                <a:latin typeface="Arial"/>
                <a:cs typeface="Arial"/>
              </a:rPr>
              <a:t>USGS </a:t>
            </a:r>
            <a:r>
              <a:rPr sz="2800" spc="-65" dirty="0">
                <a:solidFill>
                  <a:srgbClr val="FFFF00"/>
                </a:solidFill>
                <a:latin typeface="Arial"/>
                <a:cs typeface="Arial"/>
              </a:rPr>
              <a:t>STATEMAP</a:t>
            </a:r>
            <a:r>
              <a:rPr sz="2800" spc="-11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00"/>
                </a:solidFill>
                <a:latin typeface="Arial"/>
                <a:cs typeface="Arial"/>
              </a:rPr>
              <a:t>program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2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28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which</a:t>
            </a:r>
            <a:r>
              <a:rPr sz="28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objective</a:t>
            </a:r>
            <a:r>
              <a:rPr sz="2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2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8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00"/>
                </a:solidFill>
                <a:latin typeface="Arial"/>
                <a:cs typeface="Arial"/>
              </a:rPr>
              <a:t>establish</a:t>
            </a:r>
            <a:r>
              <a:rPr sz="2800" spc="-6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00"/>
                </a:solidFill>
                <a:latin typeface="Arial"/>
                <a:cs typeface="Arial"/>
              </a:rPr>
              <a:t>the</a:t>
            </a:r>
            <a:r>
              <a:rPr sz="2800" spc="-6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spc="-11" dirty="0">
                <a:solidFill>
                  <a:srgbClr val="FFFF00"/>
                </a:solidFill>
                <a:latin typeface="Arial"/>
                <a:cs typeface="Arial"/>
              </a:rPr>
              <a:t>geologic </a:t>
            </a:r>
            <a:r>
              <a:rPr sz="2800" dirty="0">
                <a:solidFill>
                  <a:srgbClr val="FFFF00"/>
                </a:solidFill>
                <a:latin typeface="Arial"/>
                <a:cs typeface="Arial"/>
              </a:rPr>
              <a:t>framework</a:t>
            </a:r>
            <a:r>
              <a:rPr sz="2800" spc="-4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00"/>
                </a:solidFill>
                <a:latin typeface="Arial"/>
                <a:cs typeface="Arial"/>
              </a:rPr>
              <a:t>of</a:t>
            </a:r>
            <a:r>
              <a:rPr sz="2800" spc="-5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00"/>
                </a:solidFill>
                <a:latin typeface="Arial"/>
                <a:cs typeface="Arial"/>
              </a:rPr>
              <a:t>areas</a:t>
            </a:r>
            <a:r>
              <a:rPr sz="2800" spc="-5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00"/>
                </a:solidFill>
                <a:latin typeface="Arial"/>
                <a:cs typeface="Arial"/>
              </a:rPr>
              <a:t>that</a:t>
            </a:r>
            <a:r>
              <a:rPr sz="2800" spc="-5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00"/>
                </a:solidFill>
                <a:latin typeface="Arial"/>
                <a:cs typeface="Arial"/>
              </a:rPr>
              <a:t>are</a:t>
            </a:r>
            <a:r>
              <a:rPr sz="2800" spc="-6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00"/>
                </a:solidFill>
                <a:latin typeface="Arial"/>
                <a:cs typeface="Arial"/>
              </a:rPr>
              <a:t>vital</a:t>
            </a:r>
            <a:r>
              <a:rPr sz="2800" spc="-6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FFFF00"/>
                </a:solidFill>
                <a:latin typeface="Arial"/>
                <a:cs typeface="Arial"/>
              </a:rPr>
              <a:t>to </a:t>
            </a:r>
            <a:r>
              <a:rPr sz="2800" dirty="0">
                <a:solidFill>
                  <a:srgbClr val="FFFF00"/>
                </a:solidFill>
                <a:latin typeface="Arial"/>
                <a:cs typeface="Arial"/>
              </a:rPr>
              <a:t>the</a:t>
            </a:r>
            <a:r>
              <a:rPr sz="2800" spc="-7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00"/>
                </a:solidFill>
                <a:latin typeface="Arial"/>
                <a:cs typeface="Arial"/>
              </a:rPr>
              <a:t>welfare</a:t>
            </a:r>
            <a:r>
              <a:rPr sz="2800" spc="-5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00"/>
                </a:solidFill>
                <a:latin typeface="Arial"/>
                <a:cs typeface="Arial"/>
              </a:rPr>
              <a:t>of</a:t>
            </a:r>
            <a:r>
              <a:rPr sz="2800" spc="-5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00"/>
                </a:solidFill>
                <a:latin typeface="Arial"/>
                <a:cs typeface="Arial"/>
              </a:rPr>
              <a:t>the</a:t>
            </a:r>
            <a:r>
              <a:rPr sz="2800" spc="-6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00"/>
                </a:solidFill>
                <a:latin typeface="Arial"/>
                <a:cs typeface="Arial"/>
              </a:rPr>
              <a:t>United</a:t>
            </a:r>
            <a:r>
              <a:rPr sz="2800" spc="-4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spc="-11" dirty="0">
                <a:solidFill>
                  <a:srgbClr val="FFFF00"/>
                </a:solidFill>
                <a:latin typeface="Arial"/>
                <a:cs typeface="Arial"/>
              </a:rPr>
              <a:t>States</a:t>
            </a:r>
            <a:r>
              <a:rPr sz="2800" spc="-11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2800" spc="-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FFFFFF"/>
                </a:solidFill>
                <a:latin typeface="Arial"/>
                <a:cs typeface="Arial"/>
              </a:rPr>
              <a:t>Also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reviewed</a:t>
            </a:r>
            <a:r>
              <a:rPr sz="2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28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mapping</a:t>
            </a:r>
            <a:r>
              <a:rPr sz="2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plans</a:t>
            </a:r>
            <a:r>
              <a:rPr sz="28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11" dirty="0">
                <a:solidFill>
                  <a:srgbClr val="FFFFFF"/>
                </a:solidFill>
                <a:latin typeface="Arial"/>
                <a:cs typeface="Arial"/>
              </a:rPr>
              <a:t>within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Great</a:t>
            </a:r>
            <a:r>
              <a:rPr sz="2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Lakes</a:t>
            </a:r>
            <a:r>
              <a:rPr sz="28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Geologic</a:t>
            </a:r>
            <a:r>
              <a:rPr sz="2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11" dirty="0">
                <a:solidFill>
                  <a:srgbClr val="FFFFFF"/>
                </a:solidFill>
                <a:latin typeface="Arial"/>
                <a:cs typeface="Arial"/>
              </a:rPr>
              <a:t>Mapping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Coalition</a:t>
            </a:r>
            <a:r>
              <a:rPr sz="2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8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other</a:t>
            </a:r>
            <a:r>
              <a:rPr sz="28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11" dirty="0">
                <a:solidFill>
                  <a:srgbClr val="FFFFFF"/>
                </a:solidFill>
                <a:latin typeface="Arial"/>
                <a:cs typeface="Arial"/>
              </a:rPr>
              <a:t>mapping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initiatives</a:t>
            </a:r>
            <a:r>
              <a:rPr sz="2800" spc="-7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2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11" dirty="0">
                <a:solidFill>
                  <a:srgbClr val="FFFFFF"/>
                </a:solidFill>
                <a:latin typeface="Arial"/>
                <a:cs typeface="Arial"/>
              </a:rPr>
              <a:t>state.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4267200"/>
          </a:xfrm>
          <a:custGeom>
            <a:avLst/>
            <a:gdLst/>
            <a:ahLst/>
            <a:cxnLst/>
            <a:rect l="l" t="t" r="r" b="b"/>
            <a:pathLst>
              <a:path w="12192000" h="4267200">
                <a:moveTo>
                  <a:pt x="0" y="4267200"/>
                </a:moveTo>
                <a:lnTo>
                  <a:pt x="12192000" y="4267200"/>
                </a:lnTo>
                <a:lnTo>
                  <a:pt x="12192000" y="0"/>
                </a:lnTo>
                <a:lnTo>
                  <a:pt x="0" y="0"/>
                </a:lnTo>
                <a:lnTo>
                  <a:pt x="0" y="4267200"/>
                </a:lnTo>
                <a:close/>
              </a:path>
            </a:pathLst>
          </a:custGeom>
          <a:solidFill>
            <a:srgbClr val="0068A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574" y="1103378"/>
            <a:ext cx="12187555" cy="5755005"/>
            <a:chOff x="4572" y="1103375"/>
            <a:chExt cx="12187555" cy="575500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2" y="4267199"/>
              <a:ext cx="12187428" cy="25908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04403" y="6048755"/>
              <a:ext cx="1126236" cy="51815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89748" y="6095999"/>
              <a:ext cx="955548" cy="43586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07095" y="6146291"/>
              <a:ext cx="728472" cy="32918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92440" y="6184391"/>
              <a:ext cx="556259" cy="25298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64067" y="6225540"/>
              <a:ext cx="406907" cy="17068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69707" y="5897879"/>
              <a:ext cx="810768" cy="25603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822691" y="6620255"/>
              <a:ext cx="940308" cy="10515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467600" y="6201155"/>
              <a:ext cx="188975" cy="34290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555991" y="5945123"/>
              <a:ext cx="1588007" cy="7315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546591" y="5907023"/>
              <a:ext cx="204216" cy="4724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278367" y="6268211"/>
              <a:ext cx="178307" cy="8381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800600" y="6245352"/>
              <a:ext cx="1350264" cy="59893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898136" y="6283452"/>
              <a:ext cx="1149096" cy="52730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012436" y="6345935"/>
              <a:ext cx="940308" cy="40843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158739" y="6391655"/>
              <a:ext cx="647700" cy="3048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241036" y="6438899"/>
              <a:ext cx="480060" cy="21488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381243" y="6504431"/>
              <a:ext cx="190500" cy="9448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471160" y="6067043"/>
              <a:ext cx="950976" cy="29565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533900" y="6115811"/>
              <a:ext cx="1888235" cy="73304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407407" y="6077711"/>
              <a:ext cx="861060" cy="77114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323075" y="6420611"/>
              <a:ext cx="228600" cy="399288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3951732" y="5850635"/>
              <a:ext cx="2193290" cy="998219"/>
            </a:xfrm>
            <a:custGeom>
              <a:avLst/>
              <a:gdLst/>
              <a:ahLst/>
              <a:cxnLst/>
              <a:rect l="l" t="t" r="r" b="b"/>
              <a:pathLst>
                <a:path w="2193290" h="998220">
                  <a:moveTo>
                    <a:pt x="362712" y="295262"/>
                  </a:moveTo>
                  <a:lnTo>
                    <a:pt x="324485" y="266700"/>
                  </a:lnTo>
                  <a:lnTo>
                    <a:pt x="182372" y="361911"/>
                  </a:lnTo>
                  <a:lnTo>
                    <a:pt x="91186" y="457111"/>
                  </a:lnTo>
                  <a:lnTo>
                    <a:pt x="27559" y="569785"/>
                  </a:lnTo>
                  <a:lnTo>
                    <a:pt x="0" y="684034"/>
                  </a:lnTo>
                  <a:lnTo>
                    <a:pt x="12700" y="769721"/>
                  </a:lnTo>
                  <a:lnTo>
                    <a:pt x="53086" y="845883"/>
                  </a:lnTo>
                  <a:lnTo>
                    <a:pt x="103886" y="922045"/>
                  </a:lnTo>
                  <a:lnTo>
                    <a:pt x="182372" y="998220"/>
                  </a:lnTo>
                  <a:lnTo>
                    <a:pt x="258826" y="998220"/>
                  </a:lnTo>
                  <a:lnTo>
                    <a:pt x="182372" y="922045"/>
                  </a:lnTo>
                  <a:lnTo>
                    <a:pt x="116713" y="845883"/>
                  </a:lnTo>
                  <a:lnTo>
                    <a:pt x="78486" y="769721"/>
                  </a:lnTo>
                  <a:lnTo>
                    <a:pt x="65786" y="684034"/>
                  </a:lnTo>
                  <a:lnTo>
                    <a:pt x="91186" y="569785"/>
                  </a:lnTo>
                  <a:lnTo>
                    <a:pt x="142113" y="474573"/>
                  </a:lnTo>
                  <a:lnTo>
                    <a:pt x="245999" y="380949"/>
                  </a:lnTo>
                  <a:lnTo>
                    <a:pt x="362712" y="295262"/>
                  </a:lnTo>
                  <a:close/>
                </a:path>
                <a:path w="2193290" h="998220">
                  <a:moveTo>
                    <a:pt x="2193036" y="66573"/>
                  </a:moveTo>
                  <a:lnTo>
                    <a:pt x="2036318" y="38036"/>
                  </a:lnTo>
                  <a:lnTo>
                    <a:pt x="1881759" y="19024"/>
                  </a:lnTo>
                  <a:lnTo>
                    <a:pt x="1521841" y="0"/>
                  </a:lnTo>
                  <a:lnTo>
                    <a:pt x="1212723" y="19024"/>
                  </a:lnTo>
                  <a:lnTo>
                    <a:pt x="916432" y="57061"/>
                  </a:lnTo>
                  <a:lnTo>
                    <a:pt x="658114" y="123621"/>
                  </a:lnTo>
                  <a:lnTo>
                    <a:pt x="425196" y="209219"/>
                  </a:lnTo>
                  <a:lnTo>
                    <a:pt x="465455" y="237744"/>
                  </a:lnTo>
                  <a:lnTo>
                    <a:pt x="683514" y="152158"/>
                  </a:lnTo>
                  <a:lnTo>
                    <a:pt x="941832" y="85585"/>
                  </a:lnTo>
                  <a:lnTo>
                    <a:pt x="1225550" y="47548"/>
                  </a:lnTo>
                  <a:lnTo>
                    <a:pt x="1521841" y="28524"/>
                  </a:lnTo>
                  <a:lnTo>
                    <a:pt x="1689100" y="38036"/>
                  </a:lnTo>
                  <a:lnTo>
                    <a:pt x="1869059" y="47548"/>
                  </a:lnTo>
                  <a:lnTo>
                    <a:pt x="2023618" y="66573"/>
                  </a:lnTo>
                  <a:lnTo>
                    <a:pt x="2178177" y="95097"/>
                  </a:lnTo>
                  <a:lnTo>
                    <a:pt x="2193036" y="66573"/>
                  </a:lnTo>
                  <a:close/>
                </a:path>
              </a:pathLst>
            </a:custGeom>
            <a:solidFill>
              <a:srgbClr val="0087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246875" y="5954267"/>
              <a:ext cx="762000" cy="894588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907280" y="5763767"/>
              <a:ext cx="2281428" cy="67513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993636" y="6476999"/>
              <a:ext cx="207264" cy="371856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3759707" y="5830823"/>
              <a:ext cx="1018540" cy="1018540"/>
            </a:xfrm>
            <a:custGeom>
              <a:avLst/>
              <a:gdLst/>
              <a:ahLst/>
              <a:cxnLst/>
              <a:rect l="l" t="t" r="r" b="b"/>
              <a:pathLst>
                <a:path w="1018539" h="1018540">
                  <a:moveTo>
                    <a:pt x="967232" y="0"/>
                  </a:moveTo>
                  <a:lnTo>
                    <a:pt x="759841" y="57175"/>
                  </a:lnTo>
                  <a:lnTo>
                    <a:pt x="579882" y="123875"/>
                  </a:lnTo>
                  <a:lnTo>
                    <a:pt x="412750" y="200113"/>
                  </a:lnTo>
                  <a:lnTo>
                    <a:pt x="270891" y="285876"/>
                  </a:lnTo>
                  <a:lnTo>
                    <a:pt x="154559" y="381165"/>
                  </a:lnTo>
                  <a:lnTo>
                    <a:pt x="78359" y="484403"/>
                  </a:lnTo>
                  <a:lnTo>
                    <a:pt x="12700" y="589216"/>
                  </a:lnTo>
                  <a:lnTo>
                    <a:pt x="0" y="703567"/>
                  </a:lnTo>
                  <a:lnTo>
                    <a:pt x="12700" y="789330"/>
                  </a:lnTo>
                  <a:lnTo>
                    <a:pt x="38100" y="865568"/>
                  </a:lnTo>
                  <a:lnTo>
                    <a:pt x="91059" y="941793"/>
                  </a:lnTo>
                  <a:lnTo>
                    <a:pt x="154559" y="1018032"/>
                  </a:lnTo>
                  <a:lnTo>
                    <a:pt x="205359" y="1018032"/>
                  </a:lnTo>
                  <a:lnTo>
                    <a:pt x="141859" y="941793"/>
                  </a:lnTo>
                  <a:lnTo>
                    <a:pt x="91059" y="865568"/>
                  </a:lnTo>
                  <a:lnTo>
                    <a:pt x="50800" y="789330"/>
                  </a:lnTo>
                  <a:lnTo>
                    <a:pt x="38100" y="703567"/>
                  </a:lnTo>
                  <a:lnTo>
                    <a:pt x="50800" y="589216"/>
                  </a:lnTo>
                  <a:lnTo>
                    <a:pt x="116459" y="484403"/>
                  </a:lnTo>
                  <a:lnTo>
                    <a:pt x="192659" y="390690"/>
                  </a:lnTo>
                  <a:lnTo>
                    <a:pt x="308991" y="295401"/>
                  </a:lnTo>
                  <a:lnTo>
                    <a:pt x="450850" y="209638"/>
                  </a:lnTo>
                  <a:lnTo>
                    <a:pt x="617982" y="133413"/>
                  </a:lnTo>
                  <a:lnTo>
                    <a:pt x="812673" y="76238"/>
                  </a:lnTo>
                  <a:lnTo>
                    <a:pt x="1018032" y="19062"/>
                  </a:lnTo>
                  <a:lnTo>
                    <a:pt x="967232" y="0"/>
                  </a:lnTo>
                  <a:close/>
                </a:path>
              </a:pathLst>
            </a:custGeom>
            <a:solidFill>
              <a:srgbClr val="0087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889491" y="5401055"/>
              <a:ext cx="2542031" cy="115976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737091" y="5343143"/>
              <a:ext cx="1152144" cy="117043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0143743" y="5333999"/>
              <a:ext cx="1287779" cy="40081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1102340" y="6361175"/>
              <a:ext cx="152400" cy="85343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9535667" y="6466331"/>
              <a:ext cx="1490472" cy="17068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1292840" y="5800343"/>
              <a:ext cx="301751" cy="54102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0712195" y="5753099"/>
              <a:ext cx="175259" cy="143256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9409176" y="5638799"/>
              <a:ext cx="1516380" cy="684530"/>
            </a:xfrm>
            <a:custGeom>
              <a:avLst/>
              <a:gdLst/>
              <a:ahLst/>
              <a:cxnLst/>
              <a:rect l="l" t="t" r="r" b="b"/>
              <a:pathLst>
                <a:path w="1516379" h="684529">
                  <a:moveTo>
                    <a:pt x="759205" y="0"/>
                  </a:moveTo>
                  <a:lnTo>
                    <a:pt x="606932" y="9524"/>
                  </a:lnTo>
                  <a:lnTo>
                    <a:pt x="467359" y="28574"/>
                  </a:lnTo>
                  <a:lnTo>
                    <a:pt x="340486" y="57149"/>
                  </a:lnTo>
                  <a:lnTo>
                    <a:pt x="226313" y="104787"/>
                  </a:lnTo>
                  <a:lnTo>
                    <a:pt x="126872" y="152412"/>
                  </a:lnTo>
                  <a:lnTo>
                    <a:pt x="63499" y="209562"/>
                  </a:lnTo>
                  <a:lnTo>
                    <a:pt x="12699" y="276250"/>
                  </a:lnTo>
                  <a:lnTo>
                    <a:pt x="0" y="342925"/>
                  </a:lnTo>
                  <a:lnTo>
                    <a:pt x="12699" y="408025"/>
                  </a:lnTo>
                  <a:lnTo>
                    <a:pt x="63499" y="474700"/>
                  </a:lnTo>
                  <a:lnTo>
                    <a:pt x="126872" y="531863"/>
                  </a:lnTo>
                  <a:lnTo>
                    <a:pt x="226313" y="589013"/>
                  </a:lnTo>
                  <a:lnTo>
                    <a:pt x="340486" y="627126"/>
                  </a:lnTo>
                  <a:lnTo>
                    <a:pt x="467359" y="655701"/>
                  </a:lnTo>
                  <a:lnTo>
                    <a:pt x="606932" y="674751"/>
                  </a:lnTo>
                  <a:lnTo>
                    <a:pt x="759205" y="684276"/>
                  </a:lnTo>
                  <a:lnTo>
                    <a:pt x="909446" y="674751"/>
                  </a:lnTo>
                  <a:lnTo>
                    <a:pt x="1049019" y="655701"/>
                  </a:lnTo>
                  <a:lnTo>
                    <a:pt x="1188592" y="627126"/>
                  </a:lnTo>
                  <a:lnTo>
                    <a:pt x="1290065" y="589013"/>
                  </a:lnTo>
                  <a:lnTo>
                    <a:pt x="1389506" y="531863"/>
                  </a:lnTo>
                  <a:lnTo>
                    <a:pt x="1452879" y="474700"/>
                  </a:lnTo>
                  <a:lnTo>
                    <a:pt x="1503679" y="408025"/>
                  </a:lnTo>
                  <a:lnTo>
                    <a:pt x="1516379" y="342925"/>
                  </a:lnTo>
                  <a:lnTo>
                    <a:pt x="1516379" y="323875"/>
                  </a:lnTo>
                  <a:lnTo>
                    <a:pt x="1503679" y="304825"/>
                  </a:lnTo>
                  <a:lnTo>
                    <a:pt x="1452879" y="314350"/>
                  </a:lnTo>
                  <a:lnTo>
                    <a:pt x="1465579" y="333400"/>
                  </a:lnTo>
                  <a:lnTo>
                    <a:pt x="1465579" y="342925"/>
                  </a:lnTo>
                  <a:lnTo>
                    <a:pt x="1452879" y="408025"/>
                  </a:lnTo>
                  <a:lnTo>
                    <a:pt x="1414906" y="465175"/>
                  </a:lnTo>
                  <a:lnTo>
                    <a:pt x="1338706" y="522338"/>
                  </a:lnTo>
                  <a:lnTo>
                    <a:pt x="1264665" y="569963"/>
                  </a:lnTo>
                  <a:lnTo>
                    <a:pt x="1150492" y="608063"/>
                  </a:lnTo>
                  <a:lnTo>
                    <a:pt x="1036319" y="636651"/>
                  </a:lnTo>
                  <a:lnTo>
                    <a:pt x="896746" y="655701"/>
                  </a:lnTo>
                  <a:lnTo>
                    <a:pt x="759205" y="665226"/>
                  </a:lnTo>
                  <a:lnTo>
                    <a:pt x="619632" y="655701"/>
                  </a:lnTo>
                  <a:lnTo>
                    <a:pt x="480059" y="636651"/>
                  </a:lnTo>
                  <a:lnTo>
                    <a:pt x="365886" y="608063"/>
                  </a:lnTo>
                  <a:lnTo>
                    <a:pt x="251713" y="569963"/>
                  </a:lnTo>
                  <a:lnTo>
                    <a:pt x="177672" y="522338"/>
                  </a:lnTo>
                  <a:lnTo>
                    <a:pt x="101472" y="465175"/>
                  </a:lnTo>
                  <a:lnTo>
                    <a:pt x="63499" y="408025"/>
                  </a:lnTo>
                  <a:lnTo>
                    <a:pt x="50799" y="342925"/>
                  </a:lnTo>
                  <a:lnTo>
                    <a:pt x="63499" y="276250"/>
                  </a:lnTo>
                  <a:lnTo>
                    <a:pt x="101472" y="219100"/>
                  </a:lnTo>
                  <a:lnTo>
                    <a:pt x="177672" y="161937"/>
                  </a:lnTo>
                  <a:lnTo>
                    <a:pt x="251713" y="114312"/>
                  </a:lnTo>
                  <a:lnTo>
                    <a:pt x="365886" y="76212"/>
                  </a:lnTo>
                  <a:lnTo>
                    <a:pt x="480059" y="47624"/>
                  </a:lnTo>
                  <a:lnTo>
                    <a:pt x="619632" y="28574"/>
                  </a:lnTo>
                  <a:lnTo>
                    <a:pt x="759205" y="19049"/>
                  </a:lnTo>
                  <a:lnTo>
                    <a:pt x="884046" y="28574"/>
                  </a:lnTo>
                  <a:lnTo>
                    <a:pt x="1010919" y="47624"/>
                  </a:lnTo>
                  <a:lnTo>
                    <a:pt x="1125092" y="76212"/>
                  </a:lnTo>
                  <a:lnTo>
                    <a:pt x="1226692" y="104787"/>
                  </a:lnTo>
                  <a:lnTo>
                    <a:pt x="1239265" y="76212"/>
                  </a:lnTo>
                  <a:lnTo>
                    <a:pt x="1010919" y="19049"/>
                  </a:lnTo>
                  <a:lnTo>
                    <a:pt x="759205" y="0"/>
                  </a:lnTo>
                  <a:close/>
                </a:path>
              </a:pathLst>
            </a:custGeom>
            <a:solidFill>
              <a:srgbClr val="0087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9204960" y="5571743"/>
              <a:ext cx="1921763" cy="845819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9660636" y="5544311"/>
              <a:ext cx="772668" cy="103631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9447276" y="5647943"/>
              <a:ext cx="138683" cy="76200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9622536" y="5727191"/>
              <a:ext cx="1095755" cy="50749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9689591" y="5762243"/>
              <a:ext cx="944879" cy="431292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9758172" y="5794247"/>
              <a:ext cx="816864" cy="370331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9851136" y="5838443"/>
              <a:ext cx="630935" cy="281939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9927336" y="5870447"/>
              <a:ext cx="469392" cy="220980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0029443" y="5917691"/>
              <a:ext cx="266700" cy="129539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1175491" y="5058155"/>
              <a:ext cx="810767" cy="152400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1250167" y="4800599"/>
              <a:ext cx="545592" cy="85343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1948160" y="4867655"/>
              <a:ext cx="128016" cy="246887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1376660" y="5152643"/>
              <a:ext cx="406907" cy="28956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1227307" y="4829555"/>
              <a:ext cx="339851" cy="295656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1618976" y="4829555"/>
              <a:ext cx="393192" cy="333756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1314176" y="4853940"/>
              <a:ext cx="632460" cy="295656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1390376" y="4898135"/>
              <a:ext cx="480059" cy="208787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1436095" y="4919472"/>
              <a:ext cx="385572" cy="161544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1495531" y="4936235"/>
              <a:ext cx="265175" cy="129539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1553443" y="4960619"/>
              <a:ext cx="153924" cy="74675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6541007" y="1103375"/>
              <a:ext cx="4419600" cy="4383024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239011" y="1103375"/>
              <a:ext cx="4451604" cy="4497324"/>
            </a:xfrm>
            <a:prstGeom prst="rect">
              <a:avLst/>
            </a:prstGeom>
          </p:spPr>
        </p:pic>
      </p:grpSp>
      <p:sp>
        <p:nvSpPr>
          <p:cNvPr id="61" name="object 61"/>
          <p:cNvSpPr txBox="1"/>
          <p:nvPr/>
        </p:nvSpPr>
        <p:spPr>
          <a:xfrm>
            <a:off x="939191" y="184151"/>
            <a:ext cx="10311765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400" dirty="0">
                <a:solidFill>
                  <a:srgbClr val="DADADA"/>
                </a:solidFill>
                <a:latin typeface="Arial"/>
                <a:cs typeface="Arial"/>
              </a:rPr>
              <a:t>Illinois</a:t>
            </a:r>
            <a:r>
              <a:rPr sz="4400" spc="-35" dirty="0">
                <a:solidFill>
                  <a:srgbClr val="DADADA"/>
                </a:solidFill>
                <a:latin typeface="Arial"/>
                <a:cs typeface="Arial"/>
              </a:rPr>
              <a:t> </a:t>
            </a:r>
            <a:r>
              <a:rPr sz="4400" dirty="0">
                <a:solidFill>
                  <a:srgbClr val="DADADA"/>
                </a:solidFill>
                <a:latin typeface="Arial"/>
                <a:cs typeface="Arial"/>
              </a:rPr>
              <a:t>Geologic</a:t>
            </a:r>
            <a:r>
              <a:rPr sz="4400" spc="-5" dirty="0">
                <a:solidFill>
                  <a:srgbClr val="DADADA"/>
                </a:solidFill>
                <a:latin typeface="Arial"/>
                <a:cs typeface="Arial"/>
              </a:rPr>
              <a:t> </a:t>
            </a:r>
            <a:r>
              <a:rPr sz="4400" dirty="0">
                <a:solidFill>
                  <a:srgbClr val="DADADA"/>
                </a:solidFill>
                <a:latin typeface="Arial"/>
                <a:cs typeface="Arial"/>
              </a:rPr>
              <a:t>Map</a:t>
            </a:r>
            <a:r>
              <a:rPr sz="4400" spc="-251" dirty="0">
                <a:solidFill>
                  <a:srgbClr val="DADADA"/>
                </a:solidFill>
                <a:latin typeface="Arial"/>
                <a:cs typeface="Arial"/>
              </a:rPr>
              <a:t> </a:t>
            </a:r>
            <a:r>
              <a:rPr sz="4400" dirty="0">
                <a:solidFill>
                  <a:srgbClr val="DADADA"/>
                </a:solidFill>
                <a:latin typeface="Arial"/>
                <a:cs typeface="Arial"/>
              </a:rPr>
              <a:t>Advisory</a:t>
            </a:r>
            <a:r>
              <a:rPr sz="4400" spc="-20" dirty="0">
                <a:solidFill>
                  <a:srgbClr val="DADADA"/>
                </a:solidFill>
                <a:latin typeface="Arial"/>
                <a:cs typeface="Arial"/>
              </a:rPr>
              <a:t> </a:t>
            </a:r>
            <a:r>
              <a:rPr sz="4400" spc="-11" dirty="0">
                <a:solidFill>
                  <a:srgbClr val="DADADA"/>
                </a:solidFill>
                <a:latin typeface="Arial"/>
                <a:cs typeface="Arial"/>
              </a:rPr>
              <a:t>Committee</a:t>
            </a:r>
            <a:endParaRPr sz="440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306449" y="1040639"/>
            <a:ext cx="430339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dirty="0">
                <a:solidFill>
                  <a:srgbClr val="FF0000"/>
                </a:solidFill>
                <a:latin typeface="Calibri"/>
                <a:cs typeface="Calibri"/>
              </a:rPr>
              <a:t>Kane</a:t>
            </a:r>
            <a:r>
              <a:rPr b="1" spc="-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rgbClr val="FF0000"/>
                </a:solidFill>
                <a:latin typeface="Calibri"/>
                <a:cs typeface="Calibri"/>
              </a:rPr>
              <a:t>County</a:t>
            </a:r>
            <a:r>
              <a:rPr b="1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rgbClr val="FF0000"/>
                </a:solidFill>
                <a:latin typeface="Calibri"/>
                <a:cs typeface="Calibri"/>
              </a:rPr>
              <a:t>2010</a:t>
            </a:r>
            <a:r>
              <a:rPr b="1" spc="-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rgbClr val="FF0000"/>
                </a:solidFill>
                <a:latin typeface="Calibri"/>
                <a:cs typeface="Calibri"/>
              </a:rPr>
              <a:t>Program</a:t>
            </a:r>
            <a:r>
              <a:rPr b="1" spc="-7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b="1" spc="-11" dirty="0">
                <a:solidFill>
                  <a:srgbClr val="FF0000"/>
                </a:solidFill>
                <a:latin typeface="Calibri"/>
                <a:cs typeface="Calibri"/>
              </a:rPr>
              <a:t>Status</a:t>
            </a:r>
            <a:endParaRPr>
              <a:latin typeface="Calibri"/>
              <a:cs typeface="Calibri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6583429" y="1055373"/>
            <a:ext cx="430339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dirty="0">
                <a:solidFill>
                  <a:srgbClr val="FF0000"/>
                </a:solidFill>
                <a:latin typeface="Calibri"/>
                <a:cs typeface="Calibri"/>
              </a:rPr>
              <a:t>Kane</a:t>
            </a:r>
            <a:r>
              <a:rPr b="1" spc="-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rgbClr val="FF0000"/>
                </a:solidFill>
                <a:latin typeface="Calibri"/>
                <a:cs typeface="Calibri"/>
              </a:rPr>
              <a:t>County</a:t>
            </a:r>
            <a:r>
              <a:rPr b="1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rgbClr val="FF0000"/>
                </a:solidFill>
                <a:latin typeface="Calibri"/>
                <a:cs typeface="Calibri"/>
              </a:rPr>
              <a:t>2013</a:t>
            </a:r>
            <a:r>
              <a:rPr b="1" spc="-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rgbClr val="FF0000"/>
                </a:solidFill>
                <a:latin typeface="Calibri"/>
                <a:cs typeface="Calibri"/>
              </a:rPr>
              <a:t>Program</a:t>
            </a:r>
            <a:r>
              <a:rPr b="1" spc="-7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b="1" spc="-11" dirty="0">
                <a:solidFill>
                  <a:srgbClr val="FF0000"/>
                </a:solidFill>
                <a:latin typeface="Calibri"/>
                <a:cs typeface="Calibri"/>
              </a:rPr>
              <a:t>Status</a:t>
            </a:r>
            <a:endParaRPr>
              <a:latin typeface="Calibri"/>
              <a:cs typeface="Calibri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1869442" y="6193028"/>
            <a:ext cx="319087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600" dirty="0">
                <a:solidFill>
                  <a:srgbClr val="FFFF00"/>
                </a:solidFill>
                <a:latin typeface="Calibri"/>
                <a:cs typeface="Calibri"/>
              </a:rPr>
              <a:t>Maps</a:t>
            </a:r>
            <a:r>
              <a:rPr sz="3600" spc="-31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600" spc="-11" dirty="0">
                <a:solidFill>
                  <a:srgbClr val="FFFF00"/>
                </a:solidFill>
                <a:latin typeface="Calibri"/>
                <a:cs typeface="Calibri"/>
              </a:rPr>
              <a:t>Completed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7121400" y="6193028"/>
            <a:ext cx="3013711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600" dirty="0">
                <a:solidFill>
                  <a:srgbClr val="FFFF00"/>
                </a:solidFill>
                <a:latin typeface="Calibri"/>
                <a:cs typeface="Calibri"/>
              </a:rPr>
              <a:t>Map</a:t>
            </a:r>
            <a:r>
              <a:rPr sz="3600" spc="-1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600" spc="-11" dirty="0">
                <a:solidFill>
                  <a:srgbClr val="FFFF00"/>
                </a:solidFill>
                <a:latin typeface="Calibri"/>
                <a:cs typeface="Calibri"/>
              </a:rPr>
              <a:t>Completed</a:t>
            </a:r>
            <a:endParaRPr sz="3600">
              <a:latin typeface="Calibri"/>
              <a:cs typeface="Calibri"/>
            </a:endParaRPr>
          </a:p>
        </p:txBody>
      </p:sp>
      <p:grpSp>
        <p:nvGrpSpPr>
          <p:cNvPr id="66" name="object 66"/>
          <p:cNvGrpSpPr/>
          <p:nvPr/>
        </p:nvGrpSpPr>
        <p:grpSpPr>
          <a:xfrm>
            <a:off x="1824103" y="3573018"/>
            <a:ext cx="6196331" cy="2197100"/>
            <a:chOff x="1824101" y="3573017"/>
            <a:chExt cx="6196330" cy="2197100"/>
          </a:xfrm>
        </p:grpSpPr>
        <p:sp>
          <p:nvSpPr>
            <p:cNvPr id="67" name="object 67"/>
            <p:cNvSpPr/>
            <p:nvPr/>
          </p:nvSpPr>
          <p:spPr>
            <a:xfrm>
              <a:off x="1824101" y="3708653"/>
              <a:ext cx="817244" cy="1948814"/>
            </a:xfrm>
            <a:custGeom>
              <a:avLst/>
              <a:gdLst/>
              <a:ahLst/>
              <a:cxnLst/>
              <a:rect l="l" t="t" r="r" b="b"/>
              <a:pathLst>
                <a:path w="817244" h="1948814">
                  <a:moveTo>
                    <a:pt x="746071" y="98657"/>
                  </a:moveTo>
                  <a:lnTo>
                    <a:pt x="0" y="1934362"/>
                  </a:lnTo>
                  <a:lnTo>
                    <a:pt x="35306" y="1948700"/>
                  </a:lnTo>
                  <a:lnTo>
                    <a:pt x="781377" y="113008"/>
                  </a:lnTo>
                  <a:lnTo>
                    <a:pt x="746071" y="98657"/>
                  </a:lnTo>
                  <a:close/>
                </a:path>
                <a:path w="817244" h="1948814">
                  <a:moveTo>
                    <a:pt x="813132" y="81026"/>
                  </a:moveTo>
                  <a:lnTo>
                    <a:pt x="753237" y="81026"/>
                  </a:lnTo>
                  <a:lnTo>
                    <a:pt x="788543" y="95377"/>
                  </a:lnTo>
                  <a:lnTo>
                    <a:pt x="781377" y="113008"/>
                  </a:lnTo>
                  <a:lnTo>
                    <a:pt x="816737" y="127381"/>
                  </a:lnTo>
                  <a:lnTo>
                    <a:pt x="813132" y="81026"/>
                  </a:lnTo>
                  <a:close/>
                </a:path>
                <a:path w="817244" h="1948814">
                  <a:moveTo>
                    <a:pt x="753237" y="81026"/>
                  </a:moveTo>
                  <a:lnTo>
                    <a:pt x="746071" y="98657"/>
                  </a:lnTo>
                  <a:lnTo>
                    <a:pt x="781377" y="113008"/>
                  </a:lnTo>
                  <a:lnTo>
                    <a:pt x="788543" y="95377"/>
                  </a:lnTo>
                  <a:lnTo>
                    <a:pt x="753237" y="81026"/>
                  </a:lnTo>
                  <a:close/>
                </a:path>
                <a:path w="817244" h="1948814">
                  <a:moveTo>
                    <a:pt x="806831" y="0"/>
                  </a:moveTo>
                  <a:lnTo>
                    <a:pt x="710819" y="84328"/>
                  </a:lnTo>
                  <a:lnTo>
                    <a:pt x="746071" y="98657"/>
                  </a:lnTo>
                  <a:lnTo>
                    <a:pt x="753237" y="81026"/>
                  </a:lnTo>
                  <a:lnTo>
                    <a:pt x="813132" y="81026"/>
                  </a:lnTo>
                  <a:lnTo>
                    <a:pt x="80683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7165594" y="3573017"/>
              <a:ext cx="855344" cy="2197100"/>
            </a:xfrm>
            <a:custGeom>
              <a:avLst/>
              <a:gdLst/>
              <a:ahLst/>
              <a:cxnLst/>
              <a:rect l="l" t="t" r="r" b="b"/>
              <a:pathLst>
                <a:path w="855345" h="2197100">
                  <a:moveTo>
                    <a:pt x="783473" y="100291"/>
                  </a:moveTo>
                  <a:lnTo>
                    <a:pt x="0" y="2183257"/>
                  </a:lnTo>
                  <a:lnTo>
                    <a:pt x="35559" y="2196668"/>
                  </a:lnTo>
                  <a:lnTo>
                    <a:pt x="819172" y="113715"/>
                  </a:lnTo>
                  <a:lnTo>
                    <a:pt x="783473" y="100291"/>
                  </a:lnTo>
                  <a:close/>
                </a:path>
                <a:path w="855345" h="2197100">
                  <a:moveTo>
                    <a:pt x="850147" y="82423"/>
                  </a:moveTo>
                  <a:lnTo>
                    <a:pt x="790193" y="82423"/>
                  </a:lnTo>
                  <a:lnTo>
                    <a:pt x="825880" y="95885"/>
                  </a:lnTo>
                  <a:lnTo>
                    <a:pt x="819172" y="113715"/>
                  </a:lnTo>
                  <a:lnTo>
                    <a:pt x="854836" y="127127"/>
                  </a:lnTo>
                  <a:lnTo>
                    <a:pt x="850147" y="82423"/>
                  </a:lnTo>
                  <a:close/>
                </a:path>
                <a:path w="855345" h="2197100">
                  <a:moveTo>
                    <a:pt x="790193" y="82423"/>
                  </a:moveTo>
                  <a:lnTo>
                    <a:pt x="783473" y="100291"/>
                  </a:lnTo>
                  <a:lnTo>
                    <a:pt x="819172" y="113715"/>
                  </a:lnTo>
                  <a:lnTo>
                    <a:pt x="825880" y="95885"/>
                  </a:lnTo>
                  <a:lnTo>
                    <a:pt x="790193" y="82423"/>
                  </a:lnTo>
                  <a:close/>
                </a:path>
                <a:path w="855345" h="2197100">
                  <a:moveTo>
                    <a:pt x="841501" y="0"/>
                  </a:moveTo>
                  <a:lnTo>
                    <a:pt x="747775" y="86868"/>
                  </a:lnTo>
                  <a:lnTo>
                    <a:pt x="783473" y="100291"/>
                  </a:lnTo>
                  <a:lnTo>
                    <a:pt x="790193" y="82423"/>
                  </a:lnTo>
                  <a:lnTo>
                    <a:pt x="850147" y="82423"/>
                  </a:lnTo>
                  <a:lnTo>
                    <a:pt x="841501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9" name="object 69"/>
          <p:cNvSpPr txBox="1"/>
          <p:nvPr/>
        </p:nvSpPr>
        <p:spPr>
          <a:xfrm>
            <a:off x="2471420" y="2744473"/>
            <a:ext cx="619760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solidFill>
                  <a:srgbClr val="FF0000"/>
                </a:solidFill>
                <a:latin typeface="Calibri"/>
                <a:cs typeface="Calibri"/>
              </a:rPr>
              <a:t>*</a:t>
            </a:r>
            <a:r>
              <a:rPr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0000"/>
                </a:solidFill>
                <a:latin typeface="Calibri"/>
                <a:cs typeface="Calibri"/>
              </a:rPr>
              <a:t>* </a:t>
            </a:r>
            <a:r>
              <a:rPr spc="-51" dirty="0">
                <a:solidFill>
                  <a:srgbClr val="FF0000"/>
                </a:solidFill>
                <a:latin typeface="Calibri"/>
                <a:cs typeface="Calibri"/>
              </a:rPr>
              <a:t>*</a:t>
            </a:r>
            <a:endParaRPr>
              <a:latin typeface="Calibri"/>
              <a:cs typeface="Calibri"/>
            </a:endParaRPr>
          </a:p>
          <a:p>
            <a:pPr marL="12700"/>
            <a:r>
              <a:rPr dirty="0">
                <a:solidFill>
                  <a:srgbClr val="FF0000"/>
                </a:solidFill>
                <a:latin typeface="Calibri"/>
                <a:cs typeface="Calibri"/>
              </a:rPr>
              <a:t>* * </a:t>
            </a:r>
            <a:r>
              <a:rPr spc="-51" dirty="0">
                <a:solidFill>
                  <a:srgbClr val="FF0000"/>
                </a:solidFill>
                <a:latin typeface="Calibri"/>
                <a:cs typeface="Calibri"/>
              </a:rPr>
              <a:t>*</a:t>
            </a:r>
            <a:endParaRPr>
              <a:latin typeface="Calibri"/>
              <a:cs typeface="Calibri"/>
            </a:endParaRPr>
          </a:p>
          <a:p>
            <a:pPr marL="12700"/>
            <a:r>
              <a:rPr dirty="0">
                <a:solidFill>
                  <a:srgbClr val="FF0000"/>
                </a:solidFill>
                <a:latin typeface="Calibri"/>
                <a:cs typeface="Calibri"/>
              </a:rPr>
              <a:t>*</a:t>
            </a:r>
            <a:r>
              <a:rPr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0000"/>
                </a:solidFill>
                <a:latin typeface="Calibri"/>
                <a:cs typeface="Calibri"/>
              </a:rPr>
              <a:t>* </a:t>
            </a:r>
            <a:r>
              <a:rPr spc="-51" dirty="0">
                <a:solidFill>
                  <a:srgbClr val="FF0000"/>
                </a:solidFill>
                <a:latin typeface="Calibri"/>
                <a:cs typeface="Calibri"/>
              </a:rPr>
              <a:t>*</a:t>
            </a:r>
            <a:endParaRPr>
              <a:latin typeface="Calibri"/>
              <a:cs typeface="Calibri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1293242" y="5339284"/>
            <a:ext cx="411734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099">
              <a:spcBef>
                <a:spcPts val="100"/>
              </a:spcBef>
            </a:pPr>
            <a:r>
              <a:rPr sz="9000" spc="315" baseline="-18055" dirty="0">
                <a:solidFill>
                  <a:srgbClr val="FF0000"/>
                </a:solidFill>
                <a:latin typeface="Calibri"/>
                <a:cs typeface="Calibri"/>
              </a:rPr>
              <a:t>*</a:t>
            </a:r>
            <a:r>
              <a:rPr sz="3600" spc="211" dirty="0">
                <a:solidFill>
                  <a:srgbClr val="FFFF00"/>
                </a:solidFill>
                <a:latin typeface="Calibri"/>
                <a:cs typeface="Calibri"/>
              </a:rPr>
              <a:t>9</a:t>
            </a:r>
            <a:r>
              <a:rPr sz="3600" spc="-11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FFFF00"/>
                </a:solidFill>
                <a:latin typeface="Calibri"/>
                <a:cs typeface="Calibri"/>
              </a:rPr>
              <a:t>USGS</a:t>
            </a:r>
            <a:r>
              <a:rPr sz="3600" spc="-1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600" spc="-11" dirty="0">
                <a:solidFill>
                  <a:srgbClr val="FFFF00"/>
                </a:solidFill>
                <a:latin typeface="Calibri"/>
                <a:cs typeface="Calibri"/>
              </a:rPr>
              <a:t>Quadrangle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7935215" y="2655189"/>
            <a:ext cx="405131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0" dirty="0">
                <a:solidFill>
                  <a:srgbClr val="6F2F9F"/>
                </a:solidFill>
                <a:latin typeface="Calibri"/>
                <a:cs typeface="Calibri"/>
              </a:rPr>
              <a:t>*</a:t>
            </a:r>
            <a:endParaRPr sz="6000">
              <a:latin typeface="Calibri"/>
              <a:cs typeface="Calibri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6669661" y="5338979"/>
            <a:ext cx="3738879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099">
              <a:spcBef>
                <a:spcPts val="100"/>
              </a:spcBef>
            </a:pPr>
            <a:r>
              <a:rPr sz="9000" baseline="-18981" dirty="0">
                <a:solidFill>
                  <a:srgbClr val="6F2F9F"/>
                </a:solidFill>
                <a:latin typeface="Calibri"/>
                <a:cs typeface="Calibri"/>
              </a:rPr>
              <a:t>*</a:t>
            </a:r>
            <a:r>
              <a:rPr sz="3600" dirty="0">
                <a:solidFill>
                  <a:srgbClr val="FFFF00"/>
                </a:solidFill>
                <a:latin typeface="Calibri"/>
                <a:cs typeface="Calibri"/>
              </a:rPr>
              <a:t>Kane</a:t>
            </a:r>
            <a:r>
              <a:rPr sz="3600" spc="-11" dirty="0">
                <a:solidFill>
                  <a:srgbClr val="FFFF00"/>
                </a:solidFill>
                <a:latin typeface="Calibri"/>
                <a:cs typeface="Calibri"/>
              </a:rPr>
              <a:t> Compilation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bject 29"/>
          <p:cNvSpPr txBox="1"/>
          <p:nvPr/>
        </p:nvSpPr>
        <p:spPr>
          <a:xfrm>
            <a:off x="688342" y="1489729"/>
            <a:ext cx="5184775" cy="4876335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12700">
              <a:spcBef>
                <a:spcPts val="1105"/>
              </a:spcBef>
            </a:pPr>
            <a:r>
              <a:rPr lang="en-US" sz="3200" b="1" spc="-11" dirty="0">
                <a:solidFill>
                  <a:srgbClr val="FFFF00"/>
                </a:solidFill>
                <a:latin typeface="Arial"/>
                <a:cs typeface="Arial"/>
              </a:rPr>
              <a:t>Water Re</a:t>
            </a:r>
            <a:r>
              <a:rPr sz="3200" b="1" spc="-11" dirty="0">
                <a:solidFill>
                  <a:srgbClr val="FFFF00"/>
                </a:solidFill>
                <a:latin typeface="Arial"/>
                <a:cs typeface="Arial"/>
              </a:rPr>
              <a:t>sources</a:t>
            </a:r>
            <a:endParaRPr sz="3200" dirty="0">
              <a:latin typeface="Arial"/>
              <a:cs typeface="Arial"/>
            </a:endParaRPr>
          </a:p>
          <a:p>
            <a:pPr marL="354956" marR="5080" indent="-342257">
              <a:spcBef>
                <a:spcPts val="751"/>
              </a:spcBef>
              <a:buClr>
                <a:srgbClr val="99FF99"/>
              </a:buClr>
              <a:buSzPct val="79166"/>
              <a:buFont typeface="Wingdings"/>
              <a:buChar char=""/>
              <a:tabLst>
                <a:tab pos="354956" algn="l"/>
                <a:tab pos="355591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Preserve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400" spc="1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protect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quality</a:t>
            </a:r>
            <a:r>
              <a:rPr sz="2400" spc="1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00"/>
                </a:solidFill>
                <a:latin typeface="Arial"/>
                <a:cs typeface="Arial"/>
              </a:rPr>
              <a:t>of </a:t>
            </a: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groundwater</a:t>
            </a:r>
            <a:r>
              <a:rPr sz="2400" spc="1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and</a:t>
            </a:r>
            <a:r>
              <a:rPr sz="2400" spc="-2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surface</a:t>
            </a:r>
            <a:r>
              <a:rPr sz="2400" spc="-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water,</a:t>
            </a:r>
            <a:r>
              <a:rPr sz="2400" spc="-1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00"/>
                </a:solidFill>
                <a:latin typeface="Arial"/>
                <a:cs typeface="Arial"/>
              </a:rPr>
              <a:t>the </a:t>
            </a: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primary</a:t>
            </a:r>
            <a:r>
              <a:rPr sz="2400" spc="-3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sources</a:t>
            </a:r>
            <a:r>
              <a:rPr sz="2400" spc="-2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of</a:t>
            </a:r>
            <a:r>
              <a:rPr sz="2400" spc="-1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drinking</a:t>
            </a:r>
            <a:r>
              <a:rPr sz="2400" spc="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water</a:t>
            </a:r>
            <a:r>
              <a:rPr sz="2400" spc="-1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00"/>
                </a:solidFill>
                <a:latin typeface="Arial"/>
                <a:cs typeface="Arial"/>
              </a:rPr>
              <a:t>in </a:t>
            </a: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Kane</a:t>
            </a:r>
            <a:r>
              <a:rPr sz="2400" spc="-1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County</a:t>
            </a:r>
            <a:r>
              <a:rPr sz="2400" spc="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1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2400" dirty="0">
              <a:latin typeface="Arial"/>
              <a:cs typeface="Arial"/>
            </a:endParaRPr>
          </a:p>
          <a:p>
            <a:pPr marL="354956" marR="21590" indent="-342257">
              <a:spcBef>
                <a:spcPts val="580"/>
              </a:spcBef>
              <a:buClr>
                <a:srgbClr val="99FF99"/>
              </a:buClr>
              <a:buSzPct val="79166"/>
              <a:buFont typeface="Wingdings"/>
              <a:buChar char=""/>
              <a:tabLst>
                <a:tab pos="354956" algn="l"/>
                <a:tab pos="355591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Cooperate</a:t>
            </a:r>
            <a:r>
              <a:rPr sz="2400" spc="-1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Forest</a:t>
            </a:r>
            <a:r>
              <a:rPr sz="2400" spc="-3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1" dirty="0">
                <a:solidFill>
                  <a:srgbClr val="FFFFFF"/>
                </a:solidFill>
                <a:latin typeface="Arial"/>
                <a:cs typeface="Arial"/>
              </a:rPr>
              <a:t>Preserve,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local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government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entities,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park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districts,</a:t>
            </a:r>
            <a:r>
              <a:rPr sz="2400" spc="-3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private</a:t>
            </a:r>
            <a:r>
              <a:rPr sz="2400" spc="-3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landowners</a:t>
            </a:r>
            <a:r>
              <a:rPr sz="24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the</a:t>
            </a:r>
            <a:r>
              <a:rPr sz="2400" spc="-3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development</a:t>
            </a:r>
            <a:r>
              <a:rPr sz="2400" spc="1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of</a:t>
            </a:r>
            <a:r>
              <a:rPr sz="2400" spc="-2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spc="-11" dirty="0">
                <a:solidFill>
                  <a:srgbClr val="FFFF00"/>
                </a:solidFill>
                <a:latin typeface="Arial"/>
                <a:cs typeface="Arial"/>
              </a:rPr>
              <a:t>watershed </a:t>
            </a: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preserves,</a:t>
            </a:r>
            <a:r>
              <a:rPr sz="2400" spc="-3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conservation</a:t>
            </a:r>
            <a:r>
              <a:rPr sz="2400" spc="-2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spc="-11" dirty="0">
                <a:solidFill>
                  <a:srgbClr val="FFFF00"/>
                </a:solidFill>
                <a:latin typeface="Arial"/>
                <a:cs typeface="Arial"/>
              </a:rPr>
              <a:t>areas, </a:t>
            </a: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greenways,</a:t>
            </a:r>
            <a:r>
              <a:rPr sz="2400" spc="-1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reforestation</a:t>
            </a:r>
            <a:r>
              <a:rPr sz="2400" spc="-3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spc="-11" dirty="0">
                <a:solidFill>
                  <a:srgbClr val="FFFF00"/>
                </a:solidFill>
                <a:latin typeface="Arial"/>
                <a:cs typeface="Arial"/>
              </a:rPr>
              <a:t>programs, </a:t>
            </a: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wetlands,</a:t>
            </a:r>
            <a:r>
              <a:rPr sz="2400" spc="-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and</a:t>
            </a:r>
            <a:r>
              <a:rPr sz="2400" spc="-1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buffers</a:t>
            </a:r>
            <a:r>
              <a:rPr sz="2400" spc="-3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2400" spc="-3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1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2400" dirty="0">
              <a:latin typeface="Arial"/>
              <a:cs typeface="Arial"/>
            </a:endParaRPr>
          </a:p>
        </p:txBody>
      </p:sp>
      <p:grpSp>
        <p:nvGrpSpPr>
          <p:cNvPr id="2" name="object 2"/>
          <p:cNvGrpSpPr/>
          <p:nvPr/>
        </p:nvGrpSpPr>
        <p:grpSpPr>
          <a:xfrm>
            <a:off x="1552958" y="1"/>
            <a:ext cx="9123045" cy="1902460"/>
            <a:chOff x="1552955" y="0"/>
            <a:chExt cx="9123045" cy="19024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95016" y="0"/>
              <a:ext cx="6792468" cy="123139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52955" y="670559"/>
              <a:ext cx="7037832" cy="123139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17764" y="670559"/>
              <a:ext cx="2657855" cy="1231391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885570" y="147959"/>
            <a:ext cx="8420100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42029">
              <a:spcBef>
                <a:spcPts val="100"/>
              </a:spcBef>
            </a:pPr>
            <a:r>
              <a:rPr dirty="0"/>
              <a:t>Kane</a:t>
            </a:r>
            <a:r>
              <a:rPr spc="-15" dirty="0"/>
              <a:t> </a:t>
            </a:r>
            <a:r>
              <a:rPr dirty="0"/>
              <a:t>County</a:t>
            </a:r>
            <a:r>
              <a:rPr spc="-15" dirty="0"/>
              <a:t> </a:t>
            </a:r>
            <a:r>
              <a:rPr dirty="0"/>
              <a:t>2040</a:t>
            </a:r>
            <a:r>
              <a:rPr spc="-5" dirty="0"/>
              <a:t> </a:t>
            </a:r>
            <a:r>
              <a:rPr spc="-20" dirty="0"/>
              <a:t>Plan </a:t>
            </a:r>
            <a:r>
              <a:rPr dirty="0">
                <a:solidFill>
                  <a:srgbClr val="FFFF00"/>
                </a:solidFill>
              </a:rPr>
              <a:t>Surficial</a:t>
            </a:r>
            <a:r>
              <a:rPr spc="-45" dirty="0">
                <a:solidFill>
                  <a:srgbClr val="FFFF00"/>
                </a:solidFill>
              </a:rPr>
              <a:t> </a:t>
            </a:r>
            <a:r>
              <a:rPr dirty="0">
                <a:solidFill>
                  <a:srgbClr val="FFFF00"/>
                </a:solidFill>
              </a:rPr>
              <a:t>Geology</a:t>
            </a:r>
            <a:r>
              <a:rPr spc="-11" dirty="0">
                <a:solidFill>
                  <a:srgbClr val="FFFF00"/>
                </a:solidFill>
              </a:rPr>
              <a:t> </a:t>
            </a:r>
            <a:r>
              <a:rPr dirty="0">
                <a:solidFill>
                  <a:srgbClr val="FFFF00"/>
                </a:solidFill>
              </a:rPr>
              <a:t>Related </a:t>
            </a:r>
            <a:r>
              <a:rPr spc="-11" dirty="0">
                <a:solidFill>
                  <a:srgbClr val="FFFF00"/>
                </a:solidFill>
              </a:rPr>
              <a:t>Policies</a:t>
            </a:r>
          </a:p>
        </p:txBody>
      </p:sp>
      <p:sp>
        <p:nvSpPr>
          <p:cNvPr id="50" name="object 50"/>
          <p:cNvSpPr txBox="1"/>
          <p:nvPr/>
        </p:nvSpPr>
        <p:spPr>
          <a:xfrm>
            <a:off x="6272913" y="1489728"/>
            <a:ext cx="5098415" cy="4876335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12700">
              <a:spcBef>
                <a:spcPts val="1105"/>
              </a:spcBef>
            </a:pPr>
            <a:r>
              <a:rPr sz="3200" b="1" dirty="0">
                <a:solidFill>
                  <a:srgbClr val="FFFF00"/>
                </a:solidFill>
                <a:latin typeface="Arial"/>
                <a:cs typeface="Arial"/>
              </a:rPr>
              <a:t>Green</a:t>
            </a:r>
            <a:r>
              <a:rPr sz="3200" b="1" spc="-2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b="1" spc="-11" dirty="0">
                <a:solidFill>
                  <a:srgbClr val="FFFF00"/>
                </a:solidFill>
                <a:latin typeface="Arial"/>
                <a:cs typeface="Arial"/>
              </a:rPr>
              <a:t>Infrastructure</a:t>
            </a:r>
            <a:endParaRPr sz="3200" dirty="0">
              <a:latin typeface="Arial"/>
              <a:cs typeface="Arial"/>
            </a:endParaRPr>
          </a:p>
          <a:p>
            <a:pPr marL="354956" marR="347337" indent="-342891">
              <a:spcBef>
                <a:spcPts val="751"/>
              </a:spcBef>
              <a:buClr>
                <a:srgbClr val="99FF99"/>
              </a:buClr>
              <a:buSzPct val="79166"/>
              <a:buFont typeface="Wingdings"/>
              <a:buChar char=""/>
              <a:tabLst>
                <a:tab pos="354956" algn="l"/>
                <a:tab pos="355591" algn="l"/>
                <a:tab pos="2759642" algn="l"/>
              </a:tabLst>
            </a:pP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Encourage</a:t>
            </a:r>
            <a:r>
              <a:rPr sz="2400" spc="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the </a:t>
            </a:r>
            <a:r>
              <a:rPr sz="2400" spc="-11" dirty="0">
                <a:solidFill>
                  <a:srgbClr val="FFFF00"/>
                </a:solidFill>
                <a:latin typeface="Arial"/>
                <a:cs typeface="Arial"/>
              </a:rPr>
              <a:t>coordinated </a:t>
            </a: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implementation</a:t>
            </a:r>
            <a:r>
              <a:rPr sz="2400" spc="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of</a:t>
            </a:r>
            <a:r>
              <a:rPr sz="2400" spc="-3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the</a:t>
            </a:r>
            <a:r>
              <a:rPr sz="2400" spc="-1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spc="-11" dirty="0">
                <a:solidFill>
                  <a:srgbClr val="FFFF00"/>
                </a:solidFill>
                <a:latin typeface="Arial"/>
                <a:cs typeface="Arial"/>
              </a:rPr>
              <a:t>Forest </a:t>
            </a: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Preserve </a:t>
            </a:r>
            <a:r>
              <a:rPr sz="2400" spc="-11" dirty="0">
                <a:solidFill>
                  <a:srgbClr val="FFFF00"/>
                </a:solidFill>
                <a:latin typeface="Arial"/>
                <a:cs typeface="Arial"/>
              </a:rPr>
              <a:t>District</a:t>
            </a: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	Master</a:t>
            </a:r>
            <a:r>
              <a:rPr sz="2400" spc="-11" dirty="0">
                <a:solidFill>
                  <a:srgbClr val="FFFF00"/>
                </a:solidFill>
                <a:latin typeface="Arial"/>
                <a:cs typeface="Arial"/>
              </a:rPr>
              <a:t> Plan</a:t>
            </a:r>
            <a:r>
              <a:rPr sz="2400" spc="-11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township,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park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district,</a:t>
            </a:r>
            <a:r>
              <a:rPr sz="2400" spc="-3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1" dirty="0">
                <a:solidFill>
                  <a:srgbClr val="FFFFFF"/>
                </a:solidFill>
                <a:latin typeface="Arial"/>
                <a:cs typeface="Arial"/>
              </a:rPr>
              <a:t>other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open</a:t>
            </a:r>
            <a:r>
              <a:rPr sz="2400" spc="-1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space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1" dirty="0">
                <a:solidFill>
                  <a:srgbClr val="FFFFFF"/>
                </a:solidFill>
                <a:latin typeface="Arial"/>
                <a:cs typeface="Arial"/>
              </a:rPr>
              <a:t>plans.</a:t>
            </a:r>
            <a:endParaRPr sz="2400" dirty="0">
              <a:latin typeface="Arial"/>
              <a:cs typeface="Arial"/>
            </a:endParaRPr>
          </a:p>
          <a:p>
            <a:pPr marL="354956" marR="5080" indent="-342891">
              <a:spcBef>
                <a:spcPts val="585"/>
              </a:spcBef>
              <a:buClr>
                <a:srgbClr val="99FF99"/>
              </a:buClr>
              <a:buSzPct val="79166"/>
              <a:buFont typeface="Wingdings"/>
              <a:buChar char=""/>
              <a:tabLst>
                <a:tab pos="354956" algn="l"/>
                <a:tab pos="355591" algn="l"/>
              </a:tabLst>
            </a:pP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Incorporate</a:t>
            </a:r>
            <a:r>
              <a:rPr sz="2400" spc="-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conservation</a:t>
            </a:r>
            <a:r>
              <a:rPr sz="2400" spc="1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00"/>
                </a:solidFill>
                <a:latin typeface="Arial"/>
                <a:cs typeface="Arial"/>
              </a:rPr>
              <a:t>and </a:t>
            </a: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sustainability</a:t>
            </a:r>
            <a:r>
              <a:rPr sz="2400" spc="2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criteria</a:t>
            </a:r>
            <a:r>
              <a:rPr sz="2400" spc="-3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development</a:t>
            </a:r>
            <a:r>
              <a:rPr sz="2400" spc="-1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controls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1" dirty="0">
                <a:solidFill>
                  <a:srgbClr val="FFFFFF"/>
                </a:solidFill>
                <a:latin typeface="Arial"/>
                <a:cs typeface="Arial"/>
              </a:rPr>
              <a:t>County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ordinances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to</a:t>
            </a:r>
            <a:r>
              <a:rPr sz="2400" spc="-4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protect</a:t>
            </a:r>
            <a:r>
              <a:rPr sz="2400" spc="-3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spc="-11" dirty="0">
                <a:solidFill>
                  <a:srgbClr val="FFFF00"/>
                </a:solidFill>
                <a:latin typeface="Arial"/>
                <a:cs typeface="Arial"/>
              </a:rPr>
              <a:t>natural, </a:t>
            </a: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scenic,</a:t>
            </a:r>
            <a:r>
              <a:rPr sz="2400" spc="-3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historic,</a:t>
            </a:r>
            <a:r>
              <a:rPr sz="2400" spc="-3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archaeological</a:t>
            </a:r>
            <a:r>
              <a:rPr sz="2400" spc="2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00"/>
                </a:solidFill>
                <a:latin typeface="Arial"/>
                <a:cs typeface="Arial"/>
              </a:rPr>
              <a:t>and </a:t>
            </a: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environmental</a:t>
            </a:r>
            <a:r>
              <a:rPr sz="2400" spc="1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areas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2400" spc="-1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1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74" y="198120"/>
            <a:ext cx="12187555" cy="6659880"/>
            <a:chOff x="4572" y="198120"/>
            <a:chExt cx="12187555" cy="66598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47444" y="198120"/>
              <a:ext cx="2779776" cy="123139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98748" y="198120"/>
              <a:ext cx="914400" cy="123139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84675" y="198120"/>
              <a:ext cx="6851904" cy="1231391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980057" y="346965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/>
              <a:t>USGS</a:t>
            </a:r>
            <a:r>
              <a:rPr spc="-31" dirty="0"/>
              <a:t> </a:t>
            </a:r>
            <a:r>
              <a:rPr dirty="0"/>
              <a:t>7-1/2</a:t>
            </a:r>
            <a:r>
              <a:rPr spc="-15" dirty="0"/>
              <a:t> </a:t>
            </a:r>
            <a:r>
              <a:rPr dirty="0"/>
              <a:t>Minute</a:t>
            </a:r>
            <a:r>
              <a:rPr spc="-15" dirty="0"/>
              <a:t> </a:t>
            </a:r>
            <a:r>
              <a:rPr spc="-11" dirty="0"/>
              <a:t>Quadrangles</a:t>
            </a:r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664452" y="1274063"/>
            <a:ext cx="4721352" cy="5344668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993139" y="1203454"/>
            <a:ext cx="4867911" cy="33368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dirty="0">
                <a:solidFill>
                  <a:srgbClr val="FFFF00"/>
                </a:solidFill>
                <a:latin typeface="Calibri"/>
                <a:cs typeface="Calibri"/>
              </a:rPr>
              <a:t>The</a:t>
            </a:r>
            <a:r>
              <a:rPr spc="-11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00"/>
                </a:solidFill>
                <a:latin typeface="Calibri"/>
                <a:cs typeface="Calibri"/>
              </a:rPr>
              <a:t>ISGS</a:t>
            </a:r>
            <a:r>
              <a:rPr spc="-2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00"/>
                </a:solidFill>
                <a:latin typeface="Calibri"/>
                <a:cs typeface="Calibri"/>
              </a:rPr>
              <a:t>mapped</a:t>
            </a:r>
            <a:r>
              <a:rPr spc="-1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00"/>
                </a:solidFill>
                <a:latin typeface="Calibri"/>
                <a:cs typeface="Calibri"/>
              </a:rPr>
              <a:t>the</a:t>
            </a:r>
            <a:r>
              <a:rPr spc="-11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00"/>
                </a:solidFill>
                <a:latin typeface="Calibri"/>
                <a:cs typeface="Calibri"/>
              </a:rPr>
              <a:t>surficial</a:t>
            </a:r>
            <a:r>
              <a:rPr spc="-1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pc="-11" dirty="0">
                <a:solidFill>
                  <a:srgbClr val="FFFF00"/>
                </a:solidFill>
                <a:latin typeface="Calibri"/>
                <a:cs typeface="Calibri"/>
              </a:rPr>
              <a:t>geology </a:t>
            </a:r>
            <a:r>
              <a:rPr dirty="0">
                <a:solidFill>
                  <a:srgbClr val="FFFF00"/>
                </a:solidFill>
                <a:latin typeface="Calibri"/>
                <a:cs typeface="Calibri"/>
              </a:rPr>
              <a:t>in</a:t>
            </a:r>
            <a:r>
              <a:rPr spc="-2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00"/>
                </a:solidFill>
                <a:latin typeface="Calibri"/>
                <a:cs typeface="Calibri"/>
              </a:rPr>
              <a:t>the</a:t>
            </a:r>
            <a:r>
              <a:rPr spc="-1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00"/>
                </a:solidFill>
                <a:latin typeface="Calibri"/>
                <a:cs typeface="Calibri"/>
              </a:rPr>
              <a:t>main</a:t>
            </a:r>
            <a:r>
              <a:rPr spc="-2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00"/>
                </a:solidFill>
                <a:latin typeface="Calibri"/>
                <a:cs typeface="Calibri"/>
              </a:rPr>
              <a:t>9</a:t>
            </a:r>
            <a:r>
              <a:rPr spc="-2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00"/>
                </a:solidFill>
                <a:latin typeface="Calibri"/>
                <a:cs typeface="Calibri"/>
              </a:rPr>
              <a:t>Kane</a:t>
            </a:r>
            <a:r>
              <a:rPr spc="-11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00"/>
                </a:solidFill>
                <a:latin typeface="Calibri"/>
                <a:cs typeface="Calibri"/>
              </a:rPr>
              <a:t>County</a:t>
            </a:r>
            <a:r>
              <a:rPr spc="-2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pc="-11" dirty="0">
                <a:solidFill>
                  <a:srgbClr val="FFFF00"/>
                </a:solidFill>
                <a:latin typeface="Calibri"/>
                <a:cs typeface="Calibri"/>
              </a:rPr>
              <a:t>quadrangles </a:t>
            </a:r>
            <a:r>
              <a:rPr dirty="0">
                <a:solidFill>
                  <a:srgbClr val="FFFF00"/>
                </a:solidFill>
                <a:latin typeface="Calibri"/>
                <a:cs typeface="Calibri"/>
              </a:rPr>
              <a:t>first,</a:t>
            </a:r>
            <a:r>
              <a:rPr spc="-4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one</a:t>
            </a:r>
            <a:r>
              <a:rPr spc="-3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or</a:t>
            </a:r>
            <a:r>
              <a:rPr spc="-3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two</a:t>
            </a:r>
            <a:r>
              <a:rPr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quadrangles</a:t>
            </a:r>
            <a:r>
              <a:rPr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at</a:t>
            </a:r>
            <a:r>
              <a:rPr spc="-3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pc="-11" dirty="0">
                <a:solidFill>
                  <a:srgbClr val="FFFFFF"/>
                </a:solidFill>
                <a:latin typeface="Calibri"/>
                <a:cs typeface="Calibri"/>
              </a:rPr>
              <a:t>time,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1994,</a:t>
            </a:r>
            <a:r>
              <a:rPr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1996,</a:t>
            </a:r>
            <a:r>
              <a:rPr spc="-1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1997,</a:t>
            </a:r>
            <a:r>
              <a:rPr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1998,</a:t>
            </a:r>
            <a:r>
              <a:rPr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2008</a:t>
            </a:r>
            <a:r>
              <a:rPr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pc="-25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endParaRPr>
              <a:latin typeface="Calibri"/>
              <a:cs typeface="Calibri"/>
            </a:endParaRPr>
          </a:p>
          <a:p>
            <a:pPr marL="12700" marR="558151">
              <a:tabLst>
                <a:tab pos="2812980" algn="l"/>
              </a:tabLst>
            </a:pP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2011</a:t>
            </a:r>
            <a:r>
              <a:rPr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using</a:t>
            </a:r>
            <a:r>
              <a:rPr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funds</a:t>
            </a:r>
            <a:r>
              <a:rPr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from</a:t>
            </a:r>
            <a:r>
              <a:rPr spc="-3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pc="-1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pc="-20" dirty="0">
                <a:solidFill>
                  <a:srgbClr val="FFFFFF"/>
                </a:solidFill>
                <a:latin typeface="Calibri"/>
                <a:cs typeface="Calibri"/>
              </a:rPr>
              <a:t>USGS </a:t>
            </a:r>
            <a:r>
              <a:rPr spc="-40" dirty="0">
                <a:solidFill>
                  <a:srgbClr val="FFFFFF"/>
                </a:solidFill>
                <a:latin typeface="Calibri"/>
                <a:cs typeface="Calibri"/>
              </a:rPr>
              <a:t>STATEMAP</a:t>
            </a:r>
            <a:r>
              <a:rPr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program</a:t>
            </a:r>
            <a:r>
              <a:rPr spc="-9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(see</a:t>
            </a:r>
            <a:r>
              <a:rPr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pc="-25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symbols</a:t>
            </a:r>
            <a:r>
              <a:rPr spc="-3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spc="-3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pc="-20" dirty="0">
                <a:solidFill>
                  <a:srgbClr val="FFFFFF"/>
                </a:solidFill>
                <a:latin typeface="Calibri"/>
                <a:cs typeface="Calibri"/>
              </a:rPr>
              <a:t>map).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pc="-11" dirty="0">
                <a:solidFill>
                  <a:srgbClr val="FFFFFF"/>
                </a:solidFill>
                <a:latin typeface="Calibri"/>
                <a:cs typeface="Calibri"/>
              </a:rPr>
              <a:t>Other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quadrangles</a:t>
            </a:r>
            <a:r>
              <a:rPr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spc="-3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pc="-11" dirty="0">
                <a:solidFill>
                  <a:srgbClr val="FFFFFF"/>
                </a:solidFill>
                <a:latin typeface="Calibri"/>
                <a:cs typeface="Calibri"/>
              </a:rPr>
              <a:t>county’s</a:t>
            </a:r>
            <a:r>
              <a:rPr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pc="-11" dirty="0">
                <a:solidFill>
                  <a:srgbClr val="FFFFFF"/>
                </a:solidFill>
                <a:latin typeface="Calibri"/>
                <a:cs typeface="Calibri"/>
              </a:rPr>
              <a:t>fringe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were</a:t>
            </a:r>
            <a:r>
              <a:rPr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mapped</a:t>
            </a:r>
            <a:r>
              <a:rPr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under</a:t>
            </a:r>
            <a:r>
              <a:rPr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other</a:t>
            </a:r>
            <a:r>
              <a:rPr spc="-3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pc="-11" dirty="0">
                <a:solidFill>
                  <a:srgbClr val="FFFFFF"/>
                </a:solidFill>
                <a:latin typeface="Calibri"/>
                <a:cs typeface="Calibri"/>
              </a:rPr>
              <a:t>funding</a:t>
            </a:r>
            <a:endParaRPr>
              <a:latin typeface="Calibri"/>
              <a:cs typeface="Calibri"/>
            </a:endParaRPr>
          </a:p>
          <a:p>
            <a:pPr marL="12700" marR="60958">
              <a:spcBef>
                <a:spcPts val="5"/>
              </a:spcBef>
            </a:pP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programs</a:t>
            </a:r>
            <a:r>
              <a:rPr spc="-5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or</a:t>
            </a:r>
            <a:r>
              <a:rPr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part</a:t>
            </a:r>
            <a:r>
              <a:rPr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pc="-11" dirty="0">
                <a:solidFill>
                  <a:srgbClr val="FFFFFF"/>
                </a:solidFill>
                <a:latin typeface="Calibri"/>
                <a:cs typeface="Calibri"/>
              </a:rPr>
              <a:t> neighboring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counties’</a:t>
            </a:r>
            <a:r>
              <a:rPr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geologic</a:t>
            </a:r>
            <a:r>
              <a:rPr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mapping</a:t>
            </a:r>
            <a:r>
              <a:rPr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pc="-11" dirty="0">
                <a:solidFill>
                  <a:srgbClr val="FFFFFF"/>
                </a:solidFill>
                <a:latin typeface="Calibri"/>
                <a:cs typeface="Calibri"/>
              </a:rPr>
              <a:t>programs. </a:t>
            </a:r>
            <a:r>
              <a:rPr dirty="0">
                <a:solidFill>
                  <a:srgbClr val="FFFF00"/>
                </a:solidFill>
                <a:latin typeface="Calibri"/>
                <a:cs typeface="Calibri"/>
              </a:rPr>
              <a:t>The</a:t>
            </a:r>
            <a:r>
              <a:rPr spc="-1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00"/>
                </a:solidFill>
                <a:latin typeface="Calibri"/>
                <a:cs typeface="Calibri"/>
              </a:rPr>
              <a:t>2013</a:t>
            </a:r>
            <a:r>
              <a:rPr spc="-2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00"/>
                </a:solidFill>
                <a:latin typeface="Calibri"/>
                <a:cs typeface="Calibri"/>
              </a:rPr>
              <a:t>Kane</a:t>
            </a:r>
            <a:r>
              <a:rPr spc="-2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00"/>
                </a:solidFill>
                <a:latin typeface="Calibri"/>
                <a:cs typeface="Calibri"/>
              </a:rPr>
              <a:t>County</a:t>
            </a:r>
            <a:r>
              <a:rPr spc="-31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pc="-11" dirty="0">
                <a:solidFill>
                  <a:srgbClr val="FFFF00"/>
                </a:solidFill>
                <a:latin typeface="Calibri"/>
                <a:cs typeface="Calibri"/>
              </a:rPr>
              <a:t>Surficial </a:t>
            </a:r>
            <a:r>
              <a:rPr dirty="0">
                <a:solidFill>
                  <a:srgbClr val="FFFF00"/>
                </a:solidFill>
                <a:latin typeface="Calibri"/>
                <a:cs typeface="Calibri"/>
              </a:rPr>
              <a:t>Geology</a:t>
            </a:r>
            <a:r>
              <a:rPr spc="-4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00"/>
                </a:solidFill>
                <a:latin typeface="Calibri"/>
                <a:cs typeface="Calibri"/>
              </a:rPr>
              <a:t>Compilation</a:t>
            </a:r>
            <a:r>
              <a:rPr spc="-4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00"/>
                </a:solidFill>
                <a:latin typeface="Calibri"/>
                <a:cs typeface="Calibri"/>
              </a:rPr>
              <a:t>map</a:t>
            </a:r>
            <a:r>
              <a:rPr spc="-31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00"/>
                </a:solidFill>
                <a:latin typeface="Calibri"/>
                <a:cs typeface="Calibri"/>
              </a:rPr>
              <a:t>was</a:t>
            </a:r>
            <a:r>
              <a:rPr spc="-31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pc="-20" dirty="0">
                <a:solidFill>
                  <a:srgbClr val="FFFF00"/>
                </a:solidFill>
                <a:latin typeface="Calibri"/>
                <a:cs typeface="Calibri"/>
              </a:rPr>
              <a:t>then </a:t>
            </a:r>
            <a:r>
              <a:rPr dirty="0">
                <a:solidFill>
                  <a:srgbClr val="FFFF00"/>
                </a:solidFill>
                <a:latin typeface="Calibri"/>
                <a:cs typeface="Calibri"/>
              </a:rPr>
              <a:t>compiled</a:t>
            </a:r>
            <a:r>
              <a:rPr spc="-4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00"/>
                </a:solidFill>
                <a:latin typeface="Calibri"/>
                <a:cs typeface="Calibri"/>
              </a:rPr>
              <a:t>from</a:t>
            </a:r>
            <a:r>
              <a:rPr spc="-3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00"/>
                </a:solidFill>
                <a:latin typeface="Calibri"/>
                <a:cs typeface="Calibri"/>
              </a:rPr>
              <a:t>the</a:t>
            </a:r>
            <a:r>
              <a:rPr spc="-4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00"/>
                </a:solidFill>
                <a:latin typeface="Calibri"/>
                <a:cs typeface="Calibri"/>
              </a:rPr>
              <a:t>various</a:t>
            </a:r>
            <a:r>
              <a:rPr spc="-31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pc="-20" dirty="0">
                <a:solidFill>
                  <a:srgbClr val="FFFF00"/>
                </a:solidFill>
                <a:latin typeface="Calibri"/>
                <a:cs typeface="Calibri"/>
              </a:rPr>
              <a:t>USGS </a:t>
            </a:r>
            <a:r>
              <a:rPr dirty="0">
                <a:solidFill>
                  <a:srgbClr val="FFFF00"/>
                </a:solidFill>
                <a:latin typeface="Calibri"/>
                <a:cs typeface="Calibri"/>
              </a:rPr>
              <a:t>quadrangle</a:t>
            </a:r>
            <a:r>
              <a:rPr spc="-5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pc="-11" dirty="0">
                <a:solidFill>
                  <a:srgbClr val="FFFF00"/>
                </a:solidFill>
                <a:latin typeface="Calibri"/>
                <a:cs typeface="Calibri"/>
              </a:rPr>
              <a:t>maps.</a:t>
            </a:r>
            <a:endParaRPr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7734045" y="2811529"/>
            <a:ext cx="264160" cy="213995"/>
            <a:chOff x="7734045" y="2811526"/>
            <a:chExt cx="264160" cy="213995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740395" y="2817876"/>
              <a:ext cx="251459" cy="20116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7740395" y="2817876"/>
              <a:ext cx="251460" cy="201295"/>
            </a:xfrm>
            <a:custGeom>
              <a:avLst/>
              <a:gdLst/>
              <a:ahLst/>
              <a:cxnLst/>
              <a:rect l="l" t="t" r="r" b="b"/>
              <a:pathLst>
                <a:path w="251459" h="201294">
                  <a:moveTo>
                    <a:pt x="0" y="76835"/>
                  </a:moveTo>
                  <a:lnTo>
                    <a:pt x="96012" y="76835"/>
                  </a:lnTo>
                  <a:lnTo>
                    <a:pt x="125730" y="0"/>
                  </a:lnTo>
                  <a:lnTo>
                    <a:pt x="155448" y="76835"/>
                  </a:lnTo>
                  <a:lnTo>
                    <a:pt x="251460" y="76835"/>
                  </a:lnTo>
                  <a:lnTo>
                    <a:pt x="173736" y="124333"/>
                  </a:lnTo>
                  <a:lnTo>
                    <a:pt x="203454" y="201168"/>
                  </a:lnTo>
                  <a:lnTo>
                    <a:pt x="125730" y="153670"/>
                  </a:lnTo>
                  <a:lnTo>
                    <a:pt x="48006" y="201168"/>
                  </a:lnTo>
                  <a:lnTo>
                    <a:pt x="77724" y="124333"/>
                  </a:lnTo>
                  <a:lnTo>
                    <a:pt x="0" y="76835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8313167" y="2826769"/>
            <a:ext cx="262891" cy="212725"/>
            <a:chOff x="8313166" y="2826766"/>
            <a:chExt cx="262890" cy="212725"/>
          </a:xfrm>
        </p:grpSpPr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19516" y="2833116"/>
              <a:ext cx="249935" cy="19964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8319516" y="2833116"/>
              <a:ext cx="250190" cy="200025"/>
            </a:xfrm>
            <a:custGeom>
              <a:avLst/>
              <a:gdLst/>
              <a:ahLst/>
              <a:cxnLst/>
              <a:rect l="l" t="t" r="r" b="b"/>
              <a:pathLst>
                <a:path w="250190" h="200025">
                  <a:moveTo>
                    <a:pt x="0" y="76200"/>
                  </a:moveTo>
                  <a:lnTo>
                    <a:pt x="95504" y="76200"/>
                  </a:lnTo>
                  <a:lnTo>
                    <a:pt x="124968" y="0"/>
                  </a:lnTo>
                  <a:lnTo>
                    <a:pt x="154432" y="76200"/>
                  </a:lnTo>
                  <a:lnTo>
                    <a:pt x="249936" y="76200"/>
                  </a:lnTo>
                  <a:lnTo>
                    <a:pt x="172720" y="123443"/>
                  </a:lnTo>
                  <a:lnTo>
                    <a:pt x="202184" y="199644"/>
                  </a:lnTo>
                  <a:lnTo>
                    <a:pt x="124968" y="152527"/>
                  </a:lnTo>
                  <a:lnTo>
                    <a:pt x="47752" y="199644"/>
                  </a:lnTo>
                  <a:lnTo>
                    <a:pt x="77216" y="123443"/>
                  </a:lnTo>
                  <a:lnTo>
                    <a:pt x="0" y="7620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8838947" y="2826769"/>
            <a:ext cx="262891" cy="212725"/>
            <a:chOff x="8838945" y="2826766"/>
            <a:chExt cx="262890" cy="212725"/>
          </a:xfrm>
        </p:grpSpPr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845295" y="2833116"/>
              <a:ext cx="249935" cy="19964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8845295" y="2833116"/>
              <a:ext cx="250190" cy="200025"/>
            </a:xfrm>
            <a:custGeom>
              <a:avLst/>
              <a:gdLst/>
              <a:ahLst/>
              <a:cxnLst/>
              <a:rect l="l" t="t" r="r" b="b"/>
              <a:pathLst>
                <a:path w="250190" h="200025">
                  <a:moveTo>
                    <a:pt x="0" y="76200"/>
                  </a:moveTo>
                  <a:lnTo>
                    <a:pt x="95504" y="76200"/>
                  </a:lnTo>
                  <a:lnTo>
                    <a:pt x="124968" y="0"/>
                  </a:lnTo>
                  <a:lnTo>
                    <a:pt x="154432" y="76200"/>
                  </a:lnTo>
                  <a:lnTo>
                    <a:pt x="249936" y="76200"/>
                  </a:lnTo>
                  <a:lnTo>
                    <a:pt x="172720" y="123443"/>
                  </a:lnTo>
                  <a:lnTo>
                    <a:pt x="202184" y="199644"/>
                  </a:lnTo>
                  <a:lnTo>
                    <a:pt x="124968" y="152527"/>
                  </a:lnTo>
                  <a:lnTo>
                    <a:pt x="47752" y="199644"/>
                  </a:lnTo>
                  <a:lnTo>
                    <a:pt x="77216" y="123443"/>
                  </a:lnTo>
                  <a:lnTo>
                    <a:pt x="0" y="7620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7737095" y="3590293"/>
            <a:ext cx="262891" cy="213995"/>
            <a:chOff x="7737093" y="3590290"/>
            <a:chExt cx="262890" cy="213995"/>
          </a:xfrm>
        </p:grpSpPr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743443" y="3596640"/>
              <a:ext cx="249935" cy="201168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7743443" y="3596640"/>
              <a:ext cx="250190" cy="201295"/>
            </a:xfrm>
            <a:custGeom>
              <a:avLst/>
              <a:gdLst/>
              <a:ahLst/>
              <a:cxnLst/>
              <a:rect l="l" t="t" r="r" b="b"/>
              <a:pathLst>
                <a:path w="250190" h="201295">
                  <a:moveTo>
                    <a:pt x="0" y="76835"/>
                  </a:moveTo>
                  <a:lnTo>
                    <a:pt x="95504" y="76835"/>
                  </a:lnTo>
                  <a:lnTo>
                    <a:pt x="124968" y="0"/>
                  </a:lnTo>
                  <a:lnTo>
                    <a:pt x="154432" y="76835"/>
                  </a:lnTo>
                  <a:lnTo>
                    <a:pt x="249936" y="76835"/>
                  </a:lnTo>
                  <a:lnTo>
                    <a:pt x="172720" y="124333"/>
                  </a:lnTo>
                  <a:lnTo>
                    <a:pt x="202184" y="201168"/>
                  </a:lnTo>
                  <a:lnTo>
                    <a:pt x="124968" y="153670"/>
                  </a:lnTo>
                  <a:lnTo>
                    <a:pt x="47752" y="201168"/>
                  </a:lnTo>
                  <a:lnTo>
                    <a:pt x="77216" y="124333"/>
                  </a:lnTo>
                  <a:lnTo>
                    <a:pt x="0" y="76835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8313167" y="3590293"/>
            <a:ext cx="262891" cy="213995"/>
            <a:chOff x="8313166" y="3590290"/>
            <a:chExt cx="262890" cy="213995"/>
          </a:xfrm>
        </p:grpSpPr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19516" y="3596640"/>
              <a:ext cx="249935" cy="201168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8319516" y="3596640"/>
              <a:ext cx="250190" cy="201295"/>
            </a:xfrm>
            <a:custGeom>
              <a:avLst/>
              <a:gdLst/>
              <a:ahLst/>
              <a:cxnLst/>
              <a:rect l="l" t="t" r="r" b="b"/>
              <a:pathLst>
                <a:path w="250190" h="201295">
                  <a:moveTo>
                    <a:pt x="0" y="76835"/>
                  </a:moveTo>
                  <a:lnTo>
                    <a:pt x="95504" y="76835"/>
                  </a:lnTo>
                  <a:lnTo>
                    <a:pt x="124968" y="0"/>
                  </a:lnTo>
                  <a:lnTo>
                    <a:pt x="154432" y="76835"/>
                  </a:lnTo>
                  <a:lnTo>
                    <a:pt x="249936" y="76835"/>
                  </a:lnTo>
                  <a:lnTo>
                    <a:pt x="172720" y="124333"/>
                  </a:lnTo>
                  <a:lnTo>
                    <a:pt x="202184" y="201168"/>
                  </a:lnTo>
                  <a:lnTo>
                    <a:pt x="124968" y="153670"/>
                  </a:lnTo>
                  <a:lnTo>
                    <a:pt x="47752" y="201168"/>
                  </a:lnTo>
                  <a:lnTo>
                    <a:pt x="77216" y="124333"/>
                  </a:lnTo>
                  <a:lnTo>
                    <a:pt x="0" y="76835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8838947" y="3590293"/>
            <a:ext cx="262891" cy="213995"/>
            <a:chOff x="8838945" y="3590290"/>
            <a:chExt cx="262890" cy="213995"/>
          </a:xfrm>
        </p:grpSpPr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45295" y="3596640"/>
              <a:ext cx="249935" cy="201168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8845295" y="3596640"/>
              <a:ext cx="250190" cy="201295"/>
            </a:xfrm>
            <a:custGeom>
              <a:avLst/>
              <a:gdLst/>
              <a:ahLst/>
              <a:cxnLst/>
              <a:rect l="l" t="t" r="r" b="b"/>
              <a:pathLst>
                <a:path w="250190" h="201295">
                  <a:moveTo>
                    <a:pt x="0" y="76835"/>
                  </a:moveTo>
                  <a:lnTo>
                    <a:pt x="95504" y="76835"/>
                  </a:lnTo>
                  <a:lnTo>
                    <a:pt x="124968" y="0"/>
                  </a:lnTo>
                  <a:lnTo>
                    <a:pt x="154432" y="76835"/>
                  </a:lnTo>
                  <a:lnTo>
                    <a:pt x="249936" y="76835"/>
                  </a:lnTo>
                  <a:lnTo>
                    <a:pt x="172720" y="124333"/>
                  </a:lnTo>
                  <a:lnTo>
                    <a:pt x="202184" y="201168"/>
                  </a:lnTo>
                  <a:lnTo>
                    <a:pt x="124968" y="153670"/>
                  </a:lnTo>
                  <a:lnTo>
                    <a:pt x="47752" y="201168"/>
                  </a:lnTo>
                  <a:lnTo>
                    <a:pt x="77216" y="124333"/>
                  </a:lnTo>
                  <a:lnTo>
                    <a:pt x="0" y="76835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7737095" y="4355341"/>
            <a:ext cx="262891" cy="212725"/>
            <a:chOff x="7737093" y="4355338"/>
            <a:chExt cx="262890" cy="212725"/>
          </a:xfrm>
        </p:grpSpPr>
        <p:pic>
          <p:nvPicPr>
            <p:cNvPr id="28" name="object 2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743443" y="4361688"/>
              <a:ext cx="249935" cy="199644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7743443" y="4361688"/>
              <a:ext cx="250190" cy="200025"/>
            </a:xfrm>
            <a:custGeom>
              <a:avLst/>
              <a:gdLst/>
              <a:ahLst/>
              <a:cxnLst/>
              <a:rect l="l" t="t" r="r" b="b"/>
              <a:pathLst>
                <a:path w="250190" h="200025">
                  <a:moveTo>
                    <a:pt x="0" y="76200"/>
                  </a:moveTo>
                  <a:lnTo>
                    <a:pt x="95504" y="76200"/>
                  </a:lnTo>
                  <a:lnTo>
                    <a:pt x="124968" y="0"/>
                  </a:lnTo>
                  <a:lnTo>
                    <a:pt x="154432" y="76200"/>
                  </a:lnTo>
                  <a:lnTo>
                    <a:pt x="249936" y="76200"/>
                  </a:lnTo>
                  <a:lnTo>
                    <a:pt x="172720" y="123443"/>
                  </a:lnTo>
                  <a:lnTo>
                    <a:pt x="202184" y="199644"/>
                  </a:lnTo>
                  <a:lnTo>
                    <a:pt x="124968" y="152527"/>
                  </a:lnTo>
                  <a:lnTo>
                    <a:pt x="47752" y="199644"/>
                  </a:lnTo>
                  <a:lnTo>
                    <a:pt x="77216" y="123443"/>
                  </a:lnTo>
                  <a:lnTo>
                    <a:pt x="0" y="7620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" name="object 30"/>
          <p:cNvGrpSpPr/>
          <p:nvPr/>
        </p:nvGrpSpPr>
        <p:grpSpPr>
          <a:xfrm>
            <a:off x="8313167" y="4367532"/>
            <a:ext cx="262891" cy="212725"/>
            <a:chOff x="8313166" y="4367529"/>
            <a:chExt cx="262890" cy="212725"/>
          </a:xfrm>
        </p:grpSpPr>
        <p:pic>
          <p:nvPicPr>
            <p:cNvPr id="31" name="object 3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19516" y="4373879"/>
              <a:ext cx="249935" cy="199644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8319516" y="4373879"/>
              <a:ext cx="250190" cy="200025"/>
            </a:xfrm>
            <a:custGeom>
              <a:avLst/>
              <a:gdLst/>
              <a:ahLst/>
              <a:cxnLst/>
              <a:rect l="l" t="t" r="r" b="b"/>
              <a:pathLst>
                <a:path w="250190" h="200025">
                  <a:moveTo>
                    <a:pt x="0" y="76200"/>
                  </a:moveTo>
                  <a:lnTo>
                    <a:pt x="95504" y="76200"/>
                  </a:lnTo>
                  <a:lnTo>
                    <a:pt x="124968" y="0"/>
                  </a:lnTo>
                  <a:lnTo>
                    <a:pt x="154432" y="76200"/>
                  </a:lnTo>
                  <a:lnTo>
                    <a:pt x="249936" y="76200"/>
                  </a:lnTo>
                  <a:lnTo>
                    <a:pt x="172720" y="123444"/>
                  </a:lnTo>
                  <a:lnTo>
                    <a:pt x="202184" y="199644"/>
                  </a:lnTo>
                  <a:lnTo>
                    <a:pt x="124968" y="152527"/>
                  </a:lnTo>
                  <a:lnTo>
                    <a:pt x="47752" y="199644"/>
                  </a:lnTo>
                  <a:lnTo>
                    <a:pt x="77216" y="123444"/>
                  </a:lnTo>
                  <a:lnTo>
                    <a:pt x="0" y="7620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3" name="object 33"/>
          <p:cNvGrpSpPr/>
          <p:nvPr/>
        </p:nvGrpSpPr>
        <p:grpSpPr>
          <a:xfrm>
            <a:off x="8838947" y="4367532"/>
            <a:ext cx="262891" cy="212725"/>
            <a:chOff x="8838945" y="4367529"/>
            <a:chExt cx="262890" cy="212725"/>
          </a:xfrm>
        </p:grpSpPr>
        <p:pic>
          <p:nvPicPr>
            <p:cNvPr id="34" name="object 3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845295" y="4373879"/>
              <a:ext cx="249935" cy="199644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8845295" y="4373879"/>
              <a:ext cx="250190" cy="200025"/>
            </a:xfrm>
            <a:custGeom>
              <a:avLst/>
              <a:gdLst/>
              <a:ahLst/>
              <a:cxnLst/>
              <a:rect l="l" t="t" r="r" b="b"/>
              <a:pathLst>
                <a:path w="250190" h="200025">
                  <a:moveTo>
                    <a:pt x="0" y="76200"/>
                  </a:moveTo>
                  <a:lnTo>
                    <a:pt x="95504" y="76200"/>
                  </a:lnTo>
                  <a:lnTo>
                    <a:pt x="124968" y="0"/>
                  </a:lnTo>
                  <a:lnTo>
                    <a:pt x="154432" y="76200"/>
                  </a:lnTo>
                  <a:lnTo>
                    <a:pt x="249936" y="76200"/>
                  </a:lnTo>
                  <a:lnTo>
                    <a:pt x="172720" y="123444"/>
                  </a:lnTo>
                  <a:lnTo>
                    <a:pt x="202184" y="199644"/>
                  </a:lnTo>
                  <a:lnTo>
                    <a:pt x="124968" y="152527"/>
                  </a:lnTo>
                  <a:lnTo>
                    <a:pt x="47752" y="199644"/>
                  </a:lnTo>
                  <a:lnTo>
                    <a:pt x="77216" y="123444"/>
                  </a:lnTo>
                  <a:lnTo>
                    <a:pt x="0" y="7620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" name="object 36"/>
          <p:cNvGrpSpPr/>
          <p:nvPr/>
        </p:nvGrpSpPr>
        <p:grpSpPr>
          <a:xfrm>
            <a:off x="4567173" y="3152904"/>
            <a:ext cx="264160" cy="212725"/>
            <a:chOff x="4567173" y="3152901"/>
            <a:chExt cx="264160" cy="212725"/>
          </a:xfrm>
        </p:grpSpPr>
        <p:pic>
          <p:nvPicPr>
            <p:cNvPr id="37" name="object 3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573523" y="3159251"/>
              <a:ext cx="251460" cy="199644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4573523" y="3159251"/>
              <a:ext cx="251460" cy="200025"/>
            </a:xfrm>
            <a:custGeom>
              <a:avLst/>
              <a:gdLst/>
              <a:ahLst/>
              <a:cxnLst/>
              <a:rect l="l" t="t" r="r" b="b"/>
              <a:pathLst>
                <a:path w="251460" h="200025">
                  <a:moveTo>
                    <a:pt x="0" y="76200"/>
                  </a:moveTo>
                  <a:lnTo>
                    <a:pt x="96012" y="76200"/>
                  </a:lnTo>
                  <a:lnTo>
                    <a:pt x="125730" y="0"/>
                  </a:lnTo>
                  <a:lnTo>
                    <a:pt x="155448" y="76200"/>
                  </a:lnTo>
                  <a:lnTo>
                    <a:pt x="251460" y="76200"/>
                  </a:lnTo>
                  <a:lnTo>
                    <a:pt x="173736" y="123443"/>
                  </a:lnTo>
                  <a:lnTo>
                    <a:pt x="203454" y="199644"/>
                  </a:lnTo>
                  <a:lnTo>
                    <a:pt x="125730" y="152527"/>
                  </a:lnTo>
                  <a:lnTo>
                    <a:pt x="48006" y="199644"/>
                  </a:lnTo>
                  <a:lnTo>
                    <a:pt x="77724" y="123443"/>
                  </a:lnTo>
                  <a:lnTo>
                    <a:pt x="0" y="7620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74" y="0"/>
            <a:ext cx="12187555" cy="6858000"/>
            <a:chOff x="4572" y="0"/>
            <a:chExt cx="1218755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3063" y="0"/>
              <a:ext cx="3686555" cy="95707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0435" y="445008"/>
              <a:ext cx="4447032" cy="1121664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42290" y="-28879"/>
            <a:ext cx="3811271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452109">
              <a:spcBef>
                <a:spcPts val="95"/>
              </a:spcBef>
            </a:pPr>
            <a:r>
              <a:rPr sz="4000" dirty="0"/>
              <a:t>Sugar</a:t>
            </a:r>
            <a:r>
              <a:rPr sz="4000" spc="-115" dirty="0"/>
              <a:t> </a:t>
            </a:r>
            <a:r>
              <a:rPr sz="4000" spc="-20" dirty="0"/>
              <a:t>Grove </a:t>
            </a:r>
            <a:r>
              <a:rPr sz="4000" dirty="0"/>
              <a:t>Quadrangle</a:t>
            </a:r>
            <a:r>
              <a:rPr sz="4000" spc="-185" dirty="0"/>
              <a:t> </a:t>
            </a:r>
            <a:r>
              <a:rPr sz="4000" spc="-25" dirty="0"/>
              <a:t>Map</a:t>
            </a:r>
            <a:endParaRPr sz="4000"/>
          </a:p>
        </p:txBody>
      </p:sp>
      <p:grpSp>
        <p:nvGrpSpPr>
          <p:cNvPr id="6" name="object 6"/>
          <p:cNvGrpSpPr/>
          <p:nvPr/>
        </p:nvGrpSpPr>
        <p:grpSpPr>
          <a:xfrm>
            <a:off x="496823" y="187452"/>
            <a:ext cx="11490960" cy="6451600"/>
            <a:chOff x="496823" y="187452"/>
            <a:chExt cx="11490960" cy="645160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82312" y="187452"/>
              <a:ext cx="7205472" cy="645109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6823" y="1272540"/>
              <a:ext cx="4075176" cy="5366004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3838447" y="4514166"/>
            <a:ext cx="38862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spc="-11" dirty="0">
                <a:solidFill>
                  <a:srgbClr val="FF0000"/>
                </a:solidFill>
                <a:latin typeface="Calibri"/>
                <a:cs typeface="Calibri"/>
              </a:rPr>
              <a:t>I-</a:t>
            </a:r>
            <a:r>
              <a:rPr b="1" spc="-25" dirty="0">
                <a:solidFill>
                  <a:srgbClr val="FF0000"/>
                </a:solidFill>
                <a:latin typeface="Calibri"/>
                <a:cs typeface="Calibri"/>
              </a:rPr>
              <a:t>88</a:t>
            </a:r>
            <a:endParaRPr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56095" y="2854198"/>
            <a:ext cx="303733" cy="342519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2067686" y="6031183"/>
            <a:ext cx="234038" cy="4845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811"/>
              </a:lnSpc>
            </a:pPr>
            <a:r>
              <a:rPr b="1" spc="-11" dirty="0">
                <a:solidFill>
                  <a:srgbClr val="FF0000"/>
                </a:solidFill>
                <a:latin typeface="Calibri"/>
                <a:cs typeface="Calibri"/>
              </a:rPr>
              <a:t>IL-</a:t>
            </a:r>
            <a:r>
              <a:rPr b="1" spc="-25" dirty="0">
                <a:solidFill>
                  <a:srgbClr val="FF0000"/>
                </a:solidFill>
                <a:latin typeface="Calibri"/>
                <a:cs typeface="Calibri"/>
              </a:rPr>
              <a:t>47</a:t>
            </a:r>
            <a:endParaRPr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07517" y="1659765"/>
            <a:ext cx="234038" cy="4845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811"/>
              </a:lnSpc>
            </a:pPr>
            <a:r>
              <a:rPr b="1" spc="-11" dirty="0">
                <a:solidFill>
                  <a:srgbClr val="FF0000"/>
                </a:solidFill>
                <a:latin typeface="Calibri"/>
                <a:cs typeface="Calibri"/>
              </a:rPr>
              <a:t>IL-</a:t>
            </a:r>
            <a:r>
              <a:rPr b="1" spc="-25" dirty="0">
                <a:solidFill>
                  <a:srgbClr val="FF0000"/>
                </a:solidFill>
                <a:latin typeface="Calibri"/>
                <a:cs typeface="Calibri"/>
              </a:rPr>
              <a:t>47</a:t>
            </a:r>
            <a:endParaRPr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81329" y="5701385"/>
            <a:ext cx="58483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dirty="0">
                <a:solidFill>
                  <a:srgbClr val="FF0000"/>
                </a:solidFill>
                <a:latin typeface="Calibri"/>
                <a:cs typeface="Calibri"/>
              </a:rPr>
              <a:t>US-</a:t>
            </a:r>
            <a:r>
              <a:rPr b="1" spc="-25" dirty="0">
                <a:solidFill>
                  <a:srgbClr val="FF0000"/>
                </a:solidFill>
                <a:latin typeface="Calibri"/>
                <a:cs typeface="Calibri"/>
              </a:rPr>
              <a:t>30</a:t>
            </a:r>
            <a:endParaRPr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267206" y="2850643"/>
            <a:ext cx="84709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dirty="0">
                <a:solidFill>
                  <a:srgbClr val="FF0000"/>
                </a:solidFill>
                <a:latin typeface="Calibri"/>
                <a:cs typeface="Calibri"/>
              </a:rPr>
              <a:t>MAIN</a:t>
            </a:r>
            <a:r>
              <a:rPr b="1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b="1" spc="-25" dirty="0">
                <a:solidFill>
                  <a:srgbClr val="FF0000"/>
                </a:solidFill>
                <a:latin typeface="Calibri"/>
                <a:cs typeface="Calibri"/>
              </a:rPr>
              <a:t>ST</a:t>
            </a:r>
            <a:endParaRPr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6611" y="89919"/>
            <a:ext cx="10056876" cy="123139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19225" y="238761"/>
            <a:ext cx="9352915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solidFill>
                  <a:srgbClr val="FFFF00"/>
                </a:solidFill>
              </a:rPr>
              <a:t>Calculate</a:t>
            </a:r>
            <a:r>
              <a:rPr spc="-35" dirty="0">
                <a:solidFill>
                  <a:srgbClr val="FFFF00"/>
                </a:solidFill>
              </a:rPr>
              <a:t> </a:t>
            </a:r>
            <a:r>
              <a:rPr dirty="0">
                <a:solidFill>
                  <a:srgbClr val="FFFF00"/>
                </a:solidFill>
              </a:rPr>
              <a:t>the</a:t>
            </a:r>
            <a:r>
              <a:rPr spc="-5" dirty="0">
                <a:solidFill>
                  <a:srgbClr val="FFFF00"/>
                </a:solidFill>
              </a:rPr>
              <a:t> </a:t>
            </a:r>
            <a:r>
              <a:rPr dirty="0">
                <a:solidFill>
                  <a:srgbClr val="FFFF00"/>
                </a:solidFill>
              </a:rPr>
              <a:t>$ Value</a:t>
            </a:r>
            <a:r>
              <a:rPr spc="-5" dirty="0">
                <a:solidFill>
                  <a:srgbClr val="FFFF00"/>
                </a:solidFill>
              </a:rPr>
              <a:t> </a:t>
            </a:r>
            <a:r>
              <a:rPr dirty="0">
                <a:solidFill>
                  <a:srgbClr val="FFFF00"/>
                </a:solidFill>
              </a:rPr>
              <a:t>to</a:t>
            </a:r>
            <a:r>
              <a:rPr spc="-5" dirty="0">
                <a:solidFill>
                  <a:srgbClr val="FFFF00"/>
                </a:solidFill>
              </a:rPr>
              <a:t> </a:t>
            </a:r>
            <a:r>
              <a:rPr dirty="0">
                <a:solidFill>
                  <a:srgbClr val="FFFF00"/>
                </a:solidFill>
              </a:rPr>
              <a:t>Kane </a:t>
            </a:r>
            <a:r>
              <a:rPr spc="-11" dirty="0">
                <a:solidFill>
                  <a:srgbClr val="FFFF00"/>
                </a:solidFill>
              </a:rPr>
              <a:t>County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617699" y="1135753"/>
            <a:ext cx="11115040" cy="5715000"/>
            <a:chOff x="617698" y="1135753"/>
            <a:chExt cx="11115040" cy="5715000"/>
          </a:xfrm>
        </p:grpSpPr>
        <p:sp>
          <p:nvSpPr>
            <p:cNvPr id="5" name="object 5"/>
            <p:cNvSpPr/>
            <p:nvPr/>
          </p:nvSpPr>
          <p:spPr>
            <a:xfrm>
              <a:off x="2031491" y="2656331"/>
              <a:ext cx="2438400" cy="247015"/>
            </a:xfrm>
            <a:custGeom>
              <a:avLst/>
              <a:gdLst/>
              <a:ahLst/>
              <a:cxnLst/>
              <a:rect l="l" t="t" r="r" b="b"/>
              <a:pathLst>
                <a:path w="2438400" h="247014">
                  <a:moveTo>
                    <a:pt x="2438400" y="0"/>
                  </a:moveTo>
                  <a:lnTo>
                    <a:pt x="0" y="0"/>
                  </a:lnTo>
                  <a:lnTo>
                    <a:pt x="0" y="246887"/>
                  </a:lnTo>
                  <a:lnTo>
                    <a:pt x="2438400" y="246887"/>
                  </a:lnTo>
                  <a:lnTo>
                    <a:pt x="243840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031491" y="2656331"/>
              <a:ext cx="2438400" cy="247015"/>
            </a:xfrm>
            <a:custGeom>
              <a:avLst/>
              <a:gdLst/>
              <a:ahLst/>
              <a:cxnLst/>
              <a:rect l="l" t="t" r="r" b="b"/>
              <a:pathLst>
                <a:path w="2438400" h="247014">
                  <a:moveTo>
                    <a:pt x="0" y="246887"/>
                  </a:moveTo>
                  <a:lnTo>
                    <a:pt x="2438400" y="246887"/>
                  </a:lnTo>
                  <a:lnTo>
                    <a:pt x="2438400" y="0"/>
                  </a:lnTo>
                  <a:lnTo>
                    <a:pt x="0" y="0"/>
                  </a:lnTo>
                  <a:lnTo>
                    <a:pt x="0" y="246887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7698" y="1135753"/>
              <a:ext cx="11114841" cy="5714625"/>
            </a:xfrm>
            <a:prstGeom prst="rect">
              <a:avLst/>
            </a:prstGeom>
          </p:spPr>
        </p:pic>
      </p:grpSp>
      <p:sp>
        <p:nvSpPr>
          <p:cNvPr id="8" name="object 8"/>
          <p:cNvSpPr/>
          <p:nvPr/>
        </p:nvSpPr>
        <p:spPr>
          <a:xfrm>
            <a:off x="2032255" y="3818385"/>
            <a:ext cx="2438400" cy="247015"/>
          </a:xfrm>
          <a:custGeom>
            <a:avLst/>
            <a:gdLst/>
            <a:ahLst/>
            <a:cxnLst/>
            <a:rect l="l" t="t" r="r" b="b"/>
            <a:pathLst>
              <a:path w="2438400" h="247014">
                <a:moveTo>
                  <a:pt x="0" y="246888"/>
                </a:moveTo>
                <a:lnTo>
                  <a:pt x="2438399" y="246888"/>
                </a:lnTo>
                <a:lnTo>
                  <a:pt x="2438399" y="0"/>
                </a:lnTo>
                <a:lnTo>
                  <a:pt x="0" y="0"/>
                </a:lnTo>
                <a:lnTo>
                  <a:pt x="0" y="246888"/>
                </a:lnTo>
                <a:close/>
              </a:path>
            </a:pathLst>
          </a:custGeom>
          <a:ln w="3810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032257" y="5385056"/>
            <a:ext cx="1481455" cy="231775"/>
          </a:xfrm>
          <a:custGeom>
            <a:avLst/>
            <a:gdLst/>
            <a:ahLst/>
            <a:cxnLst/>
            <a:rect l="l" t="t" r="r" b="b"/>
            <a:pathLst>
              <a:path w="1481454" h="231775">
                <a:moveTo>
                  <a:pt x="0" y="231648"/>
                </a:moveTo>
                <a:lnTo>
                  <a:pt x="1481328" y="231648"/>
                </a:lnTo>
                <a:lnTo>
                  <a:pt x="1481328" y="0"/>
                </a:lnTo>
                <a:lnTo>
                  <a:pt x="0" y="0"/>
                </a:lnTo>
                <a:lnTo>
                  <a:pt x="0" y="231648"/>
                </a:lnTo>
                <a:close/>
              </a:path>
            </a:pathLst>
          </a:custGeom>
          <a:ln w="3810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032257" y="5907788"/>
            <a:ext cx="1685925" cy="231775"/>
          </a:xfrm>
          <a:custGeom>
            <a:avLst/>
            <a:gdLst/>
            <a:ahLst/>
            <a:cxnLst/>
            <a:rect l="l" t="t" r="r" b="b"/>
            <a:pathLst>
              <a:path w="1685925" h="231775">
                <a:moveTo>
                  <a:pt x="0" y="231647"/>
                </a:moveTo>
                <a:lnTo>
                  <a:pt x="1685544" y="231647"/>
                </a:lnTo>
                <a:lnTo>
                  <a:pt x="1685544" y="0"/>
                </a:lnTo>
                <a:lnTo>
                  <a:pt x="0" y="0"/>
                </a:lnTo>
                <a:lnTo>
                  <a:pt x="0" y="231647"/>
                </a:lnTo>
                <a:close/>
              </a:path>
            </a:pathLst>
          </a:custGeom>
          <a:ln w="3810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164587" y="4848608"/>
            <a:ext cx="1626235" cy="247015"/>
          </a:xfrm>
          <a:custGeom>
            <a:avLst/>
            <a:gdLst/>
            <a:ahLst/>
            <a:cxnLst/>
            <a:rect l="l" t="t" r="r" b="b"/>
            <a:pathLst>
              <a:path w="1626235" h="247014">
                <a:moveTo>
                  <a:pt x="0" y="246888"/>
                </a:moveTo>
                <a:lnTo>
                  <a:pt x="1626108" y="246888"/>
                </a:lnTo>
                <a:lnTo>
                  <a:pt x="1626108" y="0"/>
                </a:lnTo>
                <a:lnTo>
                  <a:pt x="0" y="0"/>
                </a:lnTo>
                <a:lnTo>
                  <a:pt x="0" y="246888"/>
                </a:lnTo>
                <a:close/>
              </a:path>
            </a:pathLst>
          </a:custGeom>
          <a:ln w="3810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443724" y="1645159"/>
            <a:ext cx="2524125" cy="289823"/>
          </a:xfrm>
          <a:prstGeom prst="rect">
            <a:avLst/>
          </a:prstGeom>
          <a:ln w="38100">
            <a:solidFill>
              <a:srgbClr val="006FC0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90803">
              <a:spcBef>
                <a:spcPts val="100"/>
              </a:spcBef>
            </a:pPr>
            <a:r>
              <a:rPr dirty="0">
                <a:solidFill>
                  <a:srgbClr val="151515"/>
                </a:solidFill>
                <a:latin typeface="Times New Roman"/>
                <a:cs typeface="Times New Roman"/>
              </a:rPr>
              <a:t>Kane</a:t>
            </a:r>
            <a:r>
              <a:rPr spc="-60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151515"/>
                </a:solidFill>
                <a:latin typeface="Times New Roman"/>
                <a:cs typeface="Times New Roman"/>
              </a:rPr>
              <a:t>County</a:t>
            </a:r>
            <a:r>
              <a:rPr spc="-55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pc="-11" dirty="0">
                <a:solidFill>
                  <a:srgbClr val="151515"/>
                </a:solidFill>
                <a:latin typeface="Times New Roman"/>
                <a:cs typeface="Times New Roman"/>
              </a:rPr>
              <a:t>Quadrangles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80923" y="1645158"/>
            <a:ext cx="3190240" cy="330860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vert="horz" wrap="square" lIns="0" tIns="53340" rIns="0" bIns="0" rtlCol="0">
            <a:spAutoFit/>
          </a:bodyPr>
          <a:lstStyle/>
          <a:p>
            <a:pPr marL="53339">
              <a:spcBef>
                <a:spcPts val="420"/>
              </a:spcBef>
            </a:pPr>
            <a:r>
              <a:rPr dirty="0">
                <a:solidFill>
                  <a:srgbClr val="151515"/>
                </a:solidFill>
                <a:latin typeface="Times New Roman"/>
                <a:cs typeface="Times New Roman"/>
              </a:rPr>
              <a:t>Neighboring</a:t>
            </a:r>
            <a:r>
              <a:rPr spc="-80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151515"/>
                </a:solidFill>
                <a:latin typeface="Times New Roman"/>
                <a:cs typeface="Times New Roman"/>
              </a:rPr>
              <a:t>County</a:t>
            </a:r>
            <a:r>
              <a:rPr spc="-85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pc="-11" dirty="0">
                <a:solidFill>
                  <a:srgbClr val="151515"/>
                </a:solidFill>
                <a:latin typeface="Times New Roman"/>
                <a:cs typeface="Times New Roman"/>
              </a:rPr>
              <a:t>Quadrangles</a:t>
            </a:r>
            <a:endParaRPr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4267200"/>
          </a:xfrm>
          <a:custGeom>
            <a:avLst/>
            <a:gdLst/>
            <a:ahLst/>
            <a:cxnLst/>
            <a:rect l="l" t="t" r="r" b="b"/>
            <a:pathLst>
              <a:path w="12192000" h="4267200">
                <a:moveTo>
                  <a:pt x="0" y="4267200"/>
                </a:moveTo>
                <a:lnTo>
                  <a:pt x="12192000" y="4267200"/>
                </a:lnTo>
                <a:lnTo>
                  <a:pt x="12192000" y="0"/>
                </a:lnTo>
                <a:lnTo>
                  <a:pt x="0" y="0"/>
                </a:lnTo>
                <a:lnTo>
                  <a:pt x="0" y="4267200"/>
                </a:lnTo>
                <a:close/>
              </a:path>
            </a:pathLst>
          </a:custGeom>
          <a:solidFill>
            <a:srgbClr val="0068A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574" y="4267200"/>
            <a:ext cx="12187555" cy="2590800"/>
            <a:chOff x="4572" y="4267200"/>
            <a:chExt cx="12187555" cy="25908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2" y="4267200"/>
              <a:ext cx="12187428" cy="25908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04403" y="6048755"/>
              <a:ext cx="1126236" cy="51815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89748" y="6096000"/>
              <a:ext cx="955548" cy="43586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07095" y="6146292"/>
              <a:ext cx="728472" cy="32918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92440" y="6184392"/>
              <a:ext cx="556259" cy="25298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64067" y="6225539"/>
              <a:ext cx="406907" cy="17068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69707" y="5897879"/>
              <a:ext cx="810768" cy="25603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822691" y="6620255"/>
              <a:ext cx="940308" cy="10515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467600" y="6201155"/>
              <a:ext cx="188975" cy="34290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555991" y="5945123"/>
              <a:ext cx="1588007" cy="7315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546591" y="5907023"/>
              <a:ext cx="204216" cy="4724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278367" y="6268211"/>
              <a:ext cx="178307" cy="8381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800600" y="6245351"/>
              <a:ext cx="1350264" cy="59893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898136" y="6283451"/>
              <a:ext cx="1149096" cy="52730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012436" y="6345935"/>
              <a:ext cx="940308" cy="40843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158739" y="6391655"/>
              <a:ext cx="647700" cy="3048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241036" y="6438900"/>
              <a:ext cx="480060" cy="21488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381243" y="6504432"/>
              <a:ext cx="190500" cy="9448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471160" y="6067044"/>
              <a:ext cx="950976" cy="29565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533900" y="6115811"/>
              <a:ext cx="1888235" cy="73304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407407" y="6077711"/>
              <a:ext cx="861060" cy="77114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323075" y="6420611"/>
              <a:ext cx="228600" cy="399288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3951732" y="5850635"/>
              <a:ext cx="2193290" cy="998219"/>
            </a:xfrm>
            <a:custGeom>
              <a:avLst/>
              <a:gdLst/>
              <a:ahLst/>
              <a:cxnLst/>
              <a:rect l="l" t="t" r="r" b="b"/>
              <a:pathLst>
                <a:path w="2193290" h="998220">
                  <a:moveTo>
                    <a:pt x="362712" y="295262"/>
                  </a:moveTo>
                  <a:lnTo>
                    <a:pt x="324485" y="266700"/>
                  </a:lnTo>
                  <a:lnTo>
                    <a:pt x="182372" y="361911"/>
                  </a:lnTo>
                  <a:lnTo>
                    <a:pt x="91186" y="457111"/>
                  </a:lnTo>
                  <a:lnTo>
                    <a:pt x="27559" y="569785"/>
                  </a:lnTo>
                  <a:lnTo>
                    <a:pt x="0" y="684034"/>
                  </a:lnTo>
                  <a:lnTo>
                    <a:pt x="12700" y="769721"/>
                  </a:lnTo>
                  <a:lnTo>
                    <a:pt x="53086" y="845883"/>
                  </a:lnTo>
                  <a:lnTo>
                    <a:pt x="103886" y="922045"/>
                  </a:lnTo>
                  <a:lnTo>
                    <a:pt x="182372" y="998220"/>
                  </a:lnTo>
                  <a:lnTo>
                    <a:pt x="258826" y="998220"/>
                  </a:lnTo>
                  <a:lnTo>
                    <a:pt x="182372" y="922045"/>
                  </a:lnTo>
                  <a:lnTo>
                    <a:pt x="116713" y="845883"/>
                  </a:lnTo>
                  <a:lnTo>
                    <a:pt x="78486" y="769721"/>
                  </a:lnTo>
                  <a:lnTo>
                    <a:pt x="65786" y="684034"/>
                  </a:lnTo>
                  <a:lnTo>
                    <a:pt x="91186" y="569785"/>
                  </a:lnTo>
                  <a:lnTo>
                    <a:pt x="142113" y="474573"/>
                  </a:lnTo>
                  <a:lnTo>
                    <a:pt x="245999" y="380949"/>
                  </a:lnTo>
                  <a:lnTo>
                    <a:pt x="362712" y="295262"/>
                  </a:lnTo>
                  <a:close/>
                </a:path>
                <a:path w="2193290" h="998220">
                  <a:moveTo>
                    <a:pt x="2193036" y="66573"/>
                  </a:moveTo>
                  <a:lnTo>
                    <a:pt x="2036318" y="38036"/>
                  </a:lnTo>
                  <a:lnTo>
                    <a:pt x="1881759" y="19024"/>
                  </a:lnTo>
                  <a:lnTo>
                    <a:pt x="1521841" y="0"/>
                  </a:lnTo>
                  <a:lnTo>
                    <a:pt x="1212723" y="19024"/>
                  </a:lnTo>
                  <a:lnTo>
                    <a:pt x="916432" y="57061"/>
                  </a:lnTo>
                  <a:lnTo>
                    <a:pt x="658114" y="123621"/>
                  </a:lnTo>
                  <a:lnTo>
                    <a:pt x="425196" y="209219"/>
                  </a:lnTo>
                  <a:lnTo>
                    <a:pt x="465455" y="237744"/>
                  </a:lnTo>
                  <a:lnTo>
                    <a:pt x="683514" y="152158"/>
                  </a:lnTo>
                  <a:lnTo>
                    <a:pt x="941832" y="85585"/>
                  </a:lnTo>
                  <a:lnTo>
                    <a:pt x="1225550" y="47548"/>
                  </a:lnTo>
                  <a:lnTo>
                    <a:pt x="1521841" y="28524"/>
                  </a:lnTo>
                  <a:lnTo>
                    <a:pt x="1689100" y="38036"/>
                  </a:lnTo>
                  <a:lnTo>
                    <a:pt x="1869059" y="47548"/>
                  </a:lnTo>
                  <a:lnTo>
                    <a:pt x="2023618" y="66573"/>
                  </a:lnTo>
                  <a:lnTo>
                    <a:pt x="2178177" y="95097"/>
                  </a:lnTo>
                  <a:lnTo>
                    <a:pt x="2193036" y="66573"/>
                  </a:lnTo>
                  <a:close/>
                </a:path>
              </a:pathLst>
            </a:custGeom>
            <a:solidFill>
              <a:srgbClr val="0087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246875" y="5954267"/>
              <a:ext cx="762000" cy="894588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907280" y="5763767"/>
              <a:ext cx="2281428" cy="67513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993636" y="6477000"/>
              <a:ext cx="207264" cy="371856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3759707" y="5830824"/>
              <a:ext cx="1018540" cy="1018540"/>
            </a:xfrm>
            <a:custGeom>
              <a:avLst/>
              <a:gdLst/>
              <a:ahLst/>
              <a:cxnLst/>
              <a:rect l="l" t="t" r="r" b="b"/>
              <a:pathLst>
                <a:path w="1018539" h="1018540">
                  <a:moveTo>
                    <a:pt x="967232" y="0"/>
                  </a:moveTo>
                  <a:lnTo>
                    <a:pt x="759841" y="57175"/>
                  </a:lnTo>
                  <a:lnTo>
                    <a:pt x="579882" y="123875"/>
                  </a:lnTo>
                  <a:lnTo>
                    <a:pt x="412750" y="200113"/>
                  </a:lnTo>
                  <a:lnTo>
                    <a:pt x="270891" y="285876"/>
                  </a:lnTo>
                  <a:lnTo>
                    <a:pt x="154559" y="381165"/>
                  </a:lnTo>
                  <a:lnTo>
                    <a:pt x="78359" y="484403"/>
                  </a:lnTo>
                  <a:lnTo>
                    <a:pt x="12700" y="589216"/>
                  </a:lnTo>
                  <a:lnTo>
                    <a:pt x="0" y="703567"/>
                  </a:lnTo>
                  <a:lnTo>
                    <a:pt x="12700" y="789330"/>
                  </a:lnTo>
                  <a:lnTo>
                    <a:pt x="38100" y="865568"/>
                  </a:lnTo>
                  <a:lnTo>
                    <a:pt x="91059" y="941793"/>
                  </a:lnTo>
                  <a:lnTo>
                    <a:pt x="154559" y="1018032"/>
                  </a:lnTo>
                  <a:lnTo>
                    <a:pt x="205359" y="1018032"/>
                  </a:lnTo>
                  <a:lnTo>
                    <a:pt x="141859" y="941793"/>
                  </a:lnTo>
                  <a:lnTo>
                    <a:pt x="91059" y="865568"/>
                  </a:lnTo>
                  <a:lnTo>
                    <a:pt x="50800" y="789330"/>
                  </a:lnTo>
                  <a:lnTo>
                    <a:pt x="38100" y="703567"/>
                  </a:lnTo>
                  <a:lnTo>
                    <a:pt x="50800" y="589216"/>
                  </a:lnTo>
                  <a:lnTo>
                    <a:pt x="116459" y="484403"/>
                  </a:lnTo>
                  <a:lnTo>
                    <a:pt x="192659" y="390690"/>
                  </a:lnTo>
                  <a:lnTo>
                    <a:pt x="308991" y="295401"/>
                  </a:lnTo>
                  <a:lnTo>
                    <a:pt x="450850" y="209638"/>
                  </a:lnTo>
                  <a:lnTo>
                    <a:pt x="617982" y="133413"/>
                  </a:lnTo>
                  <a:lnTo>
                    <a:pt x="812673" y="76238"/>
                  </a:lnTo>
                  <a:lnTo>
                    <a:pt x="1018032" y="19062"/>
                  </a:lnTo>
                  <a:lnTo>
                    <a:pt x="967232" y="0"/>
                  </a:lnTo>
                  <a:close/>
                </a:path>
              </a:pathLst>
            </a:custGeom>
            <a:solidFill>
              <a:srgbClr val="0087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889491" y="5401055"/>
              <a:ext cx="2542031" cy="115976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737091" y="5343144"/>
              <a:ext cx="1152144" cy="117043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0143743" y="5334000"/>
              <a:ext cx="1287779" cy="40081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1102340" y="6361176"/>
              <a:ext cx="152400" cy="85343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9535667" y="6466332"/>
              <a:ext cx="1490472" cy="17068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1292840" y="5800344"/>
              <a:ext cx="301751" cy="54102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0712195" y="5753100"/>
              <a:ext cx="175259" cy="143256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9409176" y="5638800"/>
              <a:ext cx="1516380" cy="684530"/>
            </a:xfrm>
            <a:custGeom>
              <a:avLst/>
              <a:gdLst/>
              <a:ahLst/>
              <a:cxnLst/>
              <a:rect l="l" t="t" r="r" b="b"/>
              <a:pathLst>
                <a:path w="1516379" h="684529">
                  <a:moveTo>
                    <a:pt x="759205" y="0"/>
                  </a:moveTo>
                  <a:lnTo>
                    <a:pt x="606932" y="9524"/>
                  </a:lnTo>
                  <a:lnTo>
                    <a:pt x="467359" y="28574"/>
                  </a:lnTo>
                  <a:lnTo>
                    <a:pt x="340486" y="57149"/>
                  </a:lnTo>
                  <a:lnTo>
                    <a:pt x="226313" y="104787"/>
                  </a:lnTo>
                  <a:lnTo>
                    <a:pt x="126872" y="152412"/>
                  </a:lnTo>
                  <a:lnTo>
                    <a:pt x="63499" y="209562"/>
                  </a:lnTo>
                  <a:lnTo>
                    <a:pt x="12699" y="276250"/>
                  </a:lnTo>
                  <a:lnTo>
                    <a:pt x="0" y="342925"/>
                  </a:lnTo>
                  <a:lnTo>
                    <a:pt x="12699" y="408025"/>
                  </a:lnTo>
                  <a:lnTo>
                    <a:pt x="63499" y="474700"/>
                  </a:lnTo>
                  <a:lnTo>
                    <a:pt x="126872" y="531863"/>
                  </a:lnTo>
                  <a:lnTo>
                    <a:pt x="226313" y="589013"/>
                  </a:lnTo>
                  <a:lnTo>
                    <a:pt x="340486" y="627126"/>
                  </a:lnTo>
                  <a:lnTo>
                    <a:pt x="467359" y="655701"/>
                  </a:lnTo>
                  <a:lnTo>
                    <a:pt x="606932" y="674751"/>
                  </a:lnTo>
                  <a:lnTo>
                    <a:pt x="759205" y="684276"/>
                  </a:lnTo>
                  <a:lnTo>
                    <a:pt x="909446" y="674751"/>
                  </a:lnTo>
                  <a:lnTo>
                    <a:pt x="1049019" y="655701"/>
                  </a:lnTo>
                  <a:lnTo>
                    <a:pt x="1188592" y="627126"/>
                  </a:lnTo>
                  <a:lnTo>
                    <a:pt x="1290065" y="589013"/>
                  </a:lnTo>
                  <a:lnTo>
                    <a:pt x="1389506" y="531863"/>
                  </a:lnTo>
                  <a:lnTo>
                    <a:pt x="1452879" y="474700"/>
                  </a:lnTo>
                  <a:lnTo>
                    <a:pt x="1503679" y="408025"/>
                  </a:lnTo>
                  <a:lnTo>
                    <a:pt x="1516379" y="342925"/>
                  </a:lnTo>
                  <a:lnTo>
                    <a:pt x="1516379" y="323875"/>
                  </a:lnTo>
                  <a:lnTo>
                    <a:pt x="1503679" y="304825"/>
                  </a:lnTo>
                  <a:lnTo>
                    <a:pt x="1452879" y="314350"/>
                  </a:lnTo>
                  <a:lnTo>
                    <a:pt x="1465579" y="333400"/>
                  </a:lnTo>
                  <a:lnTo>
                    <a:pt x="1465579" y="342925"/>
                  </a:lnTo>
                  <a:lnTo>
                    <a:pt x="1452879" y="408025"/>
                  </a:lnTo>
                  <a:lnTo>
                    <a:pt x="1414906" y="465175"/>
                  </a:lnTo>
                  <a:lnTo>
                    <a:pt x="1338706" y="522338"/>
                  </a:lnTo>
                  <a:lnTo>
                    <a:pt x="1264665" y="569963"/>
                  </a:lnTo>
                  <a:lnTo>
                    <a:pt x="1150492" y="608063"/>
                  </a:lnTo>
                  <a:lnTo>
                    <a:pt x="1036319" y="636651"/>
                  </a:lnTo>
                  <a:lnTo>
                    <a:pt x="896746" y="655701"/>
                  </a:lnTo>
                  <a:lnTo>
                    <a:pt x="759205" y="665226"/>
                  </a:lnTo>
                  <a:lnTo>
                    <a:pt x="619632" y="655701"/>
                  </a:lnTo>
                  <a:lnTo>
                    <a:pt x="480059" y="636651"/>
                  </a:lnTo>
                  <a:lnTo>
                    <a:pt x="365886" y="608063"/>
                  </a:lnTo>
                  <a:lnTo>
                    <a:pt x="251713" y="569963"/>
                  </a:lnTo>
                  <a:lnTo>
                    <a:pt x="177672" y="522338"/>
                  </a:lnTo>
                  <a:lnTo>
                    <a:pt x="101472" y="465175"/>
                  </a:lnTo>
                  <a:lnTo>
                    <a:pt x="63499" y="408025"/>
                  </a:lnTo>
                  <a:lnTo>
                    <a:pt x="50799" y="342925"/>
                  </a:lnTo>
                  <a:lnTo>
                    <a:pt x="63499" y="276250"/>
                  </a:lnTo>
                  <a:lnTo>
                    <a:pt x="101472" y="219100"/>
                  </a:lnTo>
                  <a:lnTo>
                    <a:pt x="177672" y="161937"/>
                  </a:lnTo>
                  <a:lnTo>
                    <a:pt x="251713" y="114312"/>
                  </a:lnTo>
                  <a:lnTo>
                    <a:pt x="365886" y="76212"/>
                  </a:lnTo>
                  <a:lnTo>
                    <a:pt x="480059" y="47624"/>
                  </a:lnTo>
                  <a:lnTo>
                    <a:pt x="619632" y="28574"/>
                  </a:lnTo>
                  <a:lnTo>
                    <a:pt x="759205" y="19049"/>
                  </a:lnTo>
                  <a:lnTo>
                    <a:pt x="884046" y="28574"/>
                  </a:lnTo>
                  <a:lnTo>
                    <a:pt x="1010919" y="47624"/>
                  </a:lnTo>
                  <a:lnTo>
                    <a:pt x="1125092" y="76212"/>
                  </a:lnTo>
                  <a:lnTo>
                    <a:pt x="1226692" y="104787"/>
                  </a:lnTo>
                  <a:lnTo>
                    <a:pt x="1239265" y="76212"/>
                  </a:lnTo>
                  <a:lnTo>
                    <a:pt x="1010919" y="19049"/>
                  </a:lnTo>
                  <a:lnTo>
                    <a:pt x="759205" y="0"/>
                  </a:lnTo>
                  <a:close/>
                </a:path>
              </a:pathLst>
            </a:custGeom>
            <a:solidFill>
              <a:srgbClr val="0087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9204960" y="5571744"/>
              <a:ext cx="1921763" cy="845819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9660636" y="5544311"/>
              <a:ext cx="772668" cy="103631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9447276" y="5647944"/>
              <a:ext cx="138683" cy="76200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9622536" y="5727191"/>
              <a:ext cx="1095755" cy="50749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9689591" y="5762244"/>
              <a:ext cx="944879" cy="431292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9758172" y="5794247"/>
              <a:ext cx="816864" cy="370331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9851136" y="5838444"/>
              <a:ext cx="630935" cy="281939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9927336" y="5870447"/>
              <a:ext cx="469392" cy="220980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0029443" y="5917692"/>
              <a:ext cx="266700" cy="129539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1175491" y="5058155"/>
              <a:ext cx="810767" cy="152400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1250167" y="4800600"/>
              <a:ext cx="545592" cy="85343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1948160" y="4867655"/>
              <a:ext cx="128016" cy="246887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1376660" y="5152644"/>
              <a:ext cx="406907" cy="28956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1227307" y="4829555"/>
              <a:ext cx="339851" cy="295656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1618976" y="4829555"/>
              <a:ext cx="393192" cy="333756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1314176" y="4853940"/>
              <a:ext cx="632460" cy="295656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1390376" y="4898136"/>
              <a:ext cx="480059" cy="208787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1436095" y="4919472"/>
              <a:ext cx="385572" cy="161544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1495531" y="4936236"/>
              <a:ext cx="265175" cy="129539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1553443" y="4960619"/>
              <a:ext cx="153924" cy="74675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533399" y="6102095"/>
              <a:ext cx="592836" cy="605028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821435" y="5984746"/>
              <a:ext cx="1031748" cy="798576"/>
            </a:xfrm>
            <a:prstGeom prst="rect">
              <a:avLst/>
            </a:prstGeom>
          </p:spPr>
        </p:pic>
      </p:grpSp>
      <p:grpSp>
        <p:nvGrpSpPr>
          <p:cNvPr id="61" name="object 61"/>
          <p:cNvGrpSpPr/>
          <p:nvPr/>
        </p:nvGrpSpPr>
        <p:grpSpPr>
          <a:xfrm>
            <a:off x="2025143" y="2649985"/>
            <a:ext cx="2451100" cy="259715"/>
            <a:chOff x="2025142" y="2649982"/>
            <a:chExt cx="2451100" cy="259715"/>
          </a:xfrm>
        </p:grpSpPr>
        <p:sp>
          <p:nvSpPr>
            <p:cNvPr id="62" name="object 62"/>
            <p:cNvSpPr/>
            <p:nvPr/>
          </p:nvSpPr>
          <p:spPr>
            <a:xfrm>
              <a:off x="2031492" y="2656332"/>
              <a:ext cx="2438400" cy="247015"/>
            </a:xfrm>
            <a:custGeom>
              <a:avLst/>
              <a:gdLst/>
              <a:ahLst/>
              <a:cxnLst/>
              <a:rect l="l" t="t" r="r" b="b"/>
              <a:pathLst>
                <a:path w="2438400" h="247014">
                  <a:moveTo>
                    <a:pt x="2438400" y="0"/>
                  </a:moveTo>
                  <a:lnTo>
                    <a:pt x="0" y="0"/>
                  </a:lnTo>
                  <a:lnTo>
                    <a:pt x="0" y="246887"/>
                  </a:lnTo>
                  <a:lnTo>
                    <a:pt x="2438400" y="246887"/>
                  </a:lnTo>
                  <a:lnTo>
                    <a:pt x="243840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2031492" y="2656332"/>
              <a:ext cx="2438400" cy="247015"/>
            </a:xfrm>
            <a:custGeom>
              <a:avLst/>
              <a:gdLst/>
              <a:ahLst/>
              <a:cxnLst/>
              <a:rect l="l" t="t" r="r" b="b"/>
              <a:pathLst>
                <a:path w="2438400" h="247014">
                  <a:moveTo>
                    <a:pt x="0" y="246887"/>
                  </a:moveTo>
                  <a:lnTo>
                    <a:pt x="2438400" y="246887"/>
                  </a:lnTo>
                  <a:lnTo>
                    <a:pt x="2438400" y="0"/>
                  </a:lnTo>
                  <a:lnTo>
                    <a:pt x="0" y="0"/>
                  </a:lnTo>
                  <a:lnTo>
                    <a:pt x="0" y="246887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4" name="object 64"/>
          <p:cNvGrpSpPr/>
          <p:nvPr/>
        </p:nvGrpSpPr>
        <p:grpSpPr>
          <a:xfrm>
            <a:off x="1374647" y="5856731"/>
            <a:ext cx="10591800" cy="1001395"/>
            <a:chOff x="1374647" y="5856730"/>
            <a:chExt cx="10591800" cy="1001394"/>
          </a:xfrm>
        </p:grpSpPr>
        <p:pic>
          <p:nvPicPr>
            <p:cNvPr id="65" name="object 65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374647" y="5984746"/>
              <a:ext cx="597408" cy="798576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493519" y="5984746"/>
              <a:ext cx="8503920" cy="798576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9457943" y="5856730"/>
              <a:ext cx="2508504" cy="1001269"/>
            </a:xfrm>
            <a:prstGeom prst="rect">
              <a:avLst/>
            </a:prstGeom>
          </p:spPr>
        </p:pic>
      </p:grpSp>
      <p:sp>
        <p:nvSpPr>
          <p:cNvPr id="68" name="object 68"/>
          <p:cNvSpPr txBox="1"/>
          <p:nvPr/>
        </p:nvSpPr>
        <p:spPr>
          <a:xfrm>
            <a:off x="688341" y="5978144"/>
            <a:ext cx="1097534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591" indent="-342891">
              <a:spcBef>
                <a:spcPts val="100"/>
              </a:spcBef>
              <a:buClr>
                <a:srgbClr val="99FF99"/>
              </a:buClr>
              <a:buSzPct val="80357"/>
              <a:buFont typeface="Wingdings"/>
              <a:buChar char=""/>
              <a:tabLst>
                <a:tab pos="355591" algn="l"/>
                <a:tab pos="5291958" algn="l"/>
                <a:tab pos="8337976" algn="l"/>
                <a:tab pos="8743096" algn="l"/>
              </a:tabLst>
            </a:pPr>
            <a:r>
              <a:rPr sz="2800" spc="-20" dirty="0">
                <a:solidFill>
                  <a:srgbClr val="FFFFFF"/>
                </a:solidFill>
                <a:latin typeface="Arial"/>
                <a:cs typeface="Arial"/>
              </a:rPr>
              <a:t>Pro-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rate</a:t>
            </a:r>
            <a:r>
              <a:rPr sz="28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10</a:t>
            </a:r>
            <a:r>
              <a:rPr sz="28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maps</a:t>
            </a:r>
            <a:r>
              <a:rPr sz="2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out</a:t>
            </a:r>
            <a:r>
              <a:rPr sz="28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8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148</a:t>
            </a:r>
            <a:r>
              <a:rPr sz="2800" spc="-3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51" dirty="0">
                <a:solidFill>
                  <a:srgbClr val="FFFFFF"/>
                </a:solidFill>
                <a:latin typeface="Arial"/>
                <a:cs typeface="Arial"/>
              </a:rPr>
              <a:t>=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	(10/148)</a:t>
            </a:r>
            <a:r>
              <a:rPr sz="2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2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$7.6</a:t>
            </a:r>
            <a:r>
              <a:rPr sz="2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51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800" spc="-51" dirty="0">
                <a:solidFill>
                  <a:srgbClr val="FFFFFF"/>
                </a:solidFill>
                <a:latin typeface="Arial"/>
                <a:cs typeface="Arial"/>
              </a:rPr>
              <a:t>=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	~</a:t>
            </a:r>
            <a:r>
              <a:rPr sz="2800" spc="1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u="sng" spc="-11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$514,000</a:t>
            </a:r>
            <a:endParaRPr sz="3600">
              <a:latin typeface="Arial"/>
              <a:cs typeface="Arial"/>
            </a:endParaRPr>
          </a:p>
        </p:txBody>
      </p:sp>
      <p:pic>
        <p:nvPicPr>
          <p:cNvPr id="69" name="object 69"/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9732264" y="6486145"/>
            <a:ext cx="1959864" cy="99060"/>
          </a:xfrm>
          <a:prstGeom prst="rect">
            <a:avLst/>
          </a:prstGeom>
        </p:spPr>
      </p:pic>
      <p:grpSp>
        <p:nvGrpSpPr>
          <p:cNvPr id="70" name="object 70"/>
          <p:cNvGrpSpPr/>
          <p:nvPr/>
        </p:nvGrpSpPr>
        <p:grpSpPr>
          <a:xfrm>
            <a:off x="617699" y="42599"/>
            <a:ext cx="11115040" cy="5713731"/>
            <a:chOff x="617698" y="42598"/>
            <a:chExt cx="11115040" cy="5713730"/>
          </a:xfrm>
        </p:grpSpPr>
        <p:pic>
          <p:nvPicPr>
            <p:cNvPr id="71" name="object 71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617698" y="42598"/>
              <a:ext cx="11114841" cy="5713549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2084070" y="1611630"/>
              <a:ext cx="988060" cy="247015"/>
            </a:xfrm>
            <a:custGeom>
              <a:avLst/>
              <a:gdLst/>
              <a:ahLst/>
              <a:cxnLst/>
              <a:rect l="l" t="t" r="r" b="b"/>
              <a:pathLst>
                <a:path w="988060" h="247014">
                  <a:moveTo>
                    <a:pt x="0" y="0"/>
                  </a:moveTo>
                  <a:lnTo>
                    <a:pt x="987552" y="0"/>
                  </a:lnTo>
                  <a:lnTo>
                    <a:pt x="987552" y="49377"/>
                  </a:lnTo>
                  <a:lnTo>
                    <a:pt x="987552" y="98755"/>
                  </a:lnTo>
                  <a:lnTo>
                    <a:pt x="987552" y="148132"/>
                  </a:lnTo>
                  <a:lnTo>
                    <a:pt x="987552" y="197510"/>
                  </a:lnTo>
                  <a:lnTo>
                    <a:pt x="987552" y="246888"/>
                  </a:lnTo>
                  <a:lnTo>
                    <a:pt x="0" y="246888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2817114" y="3135629"/>
              <a:ext cx="623570" cy="247015"/>
            </a:xfrm>
            <a:custGeom>
              <a:avLst/>
              <a:gdLst/>
              <a:ahLst/>
              <a:cxnLst/>
              <a:rect l="l" t="t" r="r" b="b"/>
              <a:pathLst>
                <a:path w="623570" h="247014">
                  <a:moveTo>
                    <a:pt x="0" y="246887"/>
                  </a:moveTo>
                  <a:lnTo>
                    <a:pt x="623315" y="246887"/>
                  </a:lnTo>
                  <a:lnTo>
                    <a:pt x="623315" y="0"/>
                  </a:lnTo>
                  <a:lnTo>
                    <a:pt x="0" y="0"/>
                  </a:lnTo>
                  <a:lnTo>
                    <a:pt x="0" y="246887"/>
                  </a:lnTo>
                  <a:close/>
                </a:path>
              </a:pathLst>
            </a:custGeom>
            <a:ln w="381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3571493" y="3629406"/>
              <a:ext cx="2178050" cy="231775"/>
            </a:xfrm>
            <a:custGeom>
              <a:avLst/>
              <a:gdLst/>
              <a:ahLst/>
              <a:cxnLst/>
              <a:rect l="l" t="t" r="r" b="b"/>
              <a:pathLst>
                <a:path w="2178050" h="231775">
                  <a:moveTo>
                    <a:pt x="0" y="231648"/>
                  </a:moveTo>
                  <a:lnTo>
                    <a:pt x="2177796" y="231648"/>
                  </a:lnTo>
                  <a:lnTo>
                    <a:pt x="2177796" y="0"/>
                  </a:lnTo>
                  <a:lnTo>
                    <a:pt x="0" y="0"/>
                  </a:lnTo>
                  <a:lnTo>
                    <a:pt x="0" y="231648"/>
                  </a:lnTo>
                  <a:close/>
                </a:path>
              </a:pathLst>
            </a:custGeom>
            <a:ln w="3810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2530602" y="614933"/>
              <a:ext cx="800100" cy="239395"/>
            </a:xfrm>
            <a:custGeom>
              <a:avLst/>
              <a:gdLst/>
              <a:ahLst/>
              <a:cxnLst/>
              <a:rect l="l" t="t" r="r" b="b"/>
              <a:pathLst>
                <a:path w="800100" h="239394">
                  <a:moveTo>
                    <a:pt x="0" y="239267"/>
                  </a:moveTo>
                  <a:lnTo>
                    <a:pt x="800100" y="239267"/>
                  </a:lnTo>
                  <a:lnTo>
                    <a:pt x="800100" y="0"/>
                  </a:lnTo>
                  <a:lnTo>
                    <a:pt x="0" y="0"/>
                  </a:lnTo>
                  <a:lnTo>
                    <a:pt x="0" y="239267"/>
                  </a:lnTo>
                  <a:close/>
                </a:path>
              </a:pathLst>
            </a:custGeom>
            <a:ln w="381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6381" y="484760"/>
            <a:ext cx="8853011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01650">
              <a:spcBef>
                <a:spcPts val="105"/>
              </a:spcBef>
            </a:pPr>
            <a:r>
              <a:rPr dirty="0"/>
              <a:t>ISGS </a:t>
            </a:r>
            <a:r>
              <a:rPr spc="-11" dirty="0"/>
              <a:t>Comments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88342" y="1624025"/>
            <a:ext cx="10767695" cy="475194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591" marR="5080" indent="-342891">
              <a:spcBef>
                <a:spcPts val="95"/>
              </a:spcBef>
              <a:buClr>
                <a:srgbClr val="99FF99"/>
              </a:buClr>
              <a:buSzPct val="80357"/>
              <a:buFont typeface="Wingdings"/>
              <a:buChar char=""/>
              <a:tabLst>
                <a:tab pos="355591" algn="l"/>
              </a:tabLst>
            </a:pPr>
            <a:r>
              <a:rPr sz="2800" i="1" dirty="0">
                <a:solidFill>
                  <a:srgbClr val="FFFFFF"/>
                </a:solidFill>
                <a:latin typeface="Arial"/>
                <a:cs typeface="Arial"/>
              </a:rPr>
              <a:t>“The</a:t>
            </a:r>
            <a:r>
              <a:rPr sz="2800" i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00"/>
                </a:solidFill>
                <a:latin typeface="Arial"/>
                <a:cs typeface="Arial"/>
              </a:rPr>
              <a:t>surficial</a:t>
            </a:r>
            <a:r>
              <a:rPr sz="2800" i="1" spc="-8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00"/>
                </a:solidFill>
                <a:latin typeface="Arial"/>
                <a:cs typeface="Arial"/>
              </a:rPr>
              <a:t>geology</a:t>
            </a:r>
            <a:r>
              <a:rPr sz="2800" i="1" spc="-6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00"/>
                </a:solidFill>
                <a:latin typeface="Arial"/>
                <a:cs typeface="Arial"/>
              </a:rPr>
              <a:t>of</a:t>
            </a:r>
            <a:r>
              <a:rPr sz="2800" i="1" spc="-7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00"/>
                </a:solidFill>
                <a:latin typeface="Arial"/>
                <a:cs typeface="Arial"/>
              </a:rPr>
              <a:t>Kane</a:t>
            </a:r>
            <a:r>
              <a:rPr sz="2800" i="1" spc="-7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00"/>
                </a:solidFill>
                <a:latin typeface="Arial"/>
                <a:cs typeface="Arial"/>
              </a:rPr>
              <a:t>County</a:t>
            </a:r>
            <a:r>
              <a:rPr sz="2800" i="1" spc="-6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00"/>
                </a:solidFill>
                <a:latin typeface="Arial"/>
                <a:cs typeface="Arial"/>
              </a:rPr>
              <a:t>is</a:t>
            </a:r>
            <a:r>
              <a:rPr sz="2800" i="1" spc="-7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00"/>
                </a:solidFill>
                <a:latin typeface="Arial"/>
                <a:cs typeface="Arial"/>
              </a:rPr>
              <a:t>very</a:t>
            </a:r>
            <a:r>
              <a:rPr sz="2800" i="1" spc="-7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00"/>
                </a:solidFill>
                <a:latin typeface="Arial"/>
                <a:cs typeface="Arial"/>
              </a:rPr>
              <a:t>well</a:t>
            </a:r>
            <a:r>
              <a:rPr sz="2800" i="1" spc="-6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00"/>
                </a:solidFill>
                <a:latin typeface="Arial"/>
                <a:cs typeface="Arial"/>
              </a:rPr>
              <a:t>understood</a:t>
            </a:r>
            <a:r>
              <a:rPr sz="2800" i="1" spc="-2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i="1" spc="-25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2800" i="1" dirty="0">
                <a:solidFill>
                  <a:srgbClr val="FFFFFF"/>
                </a:solidFill>
                <a:latin typeface="Arial"/>
                <a:cs typeface="Arial"/>
              </a:rPr>
              <a:t>terms</a:t>
            </a:r>
            <a:r>
              <a:rPr sz="2800" i="1" spc="-5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800" i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FF"/>
                </a:solidFill>
                <a:latin typeface="Arial"/>
                <a:cs typeface="Arial"/>
              </a:rPr>
              <a:t>material</a:t>
            </a:r>
            <a:r>
              <a:rPr sz="2800" i="1" spc="-5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FF"/>
                </a:solidFill>
                <a:latin typeface="Arial"/>
                <a:cs typeface="Arial"/>
              </a:rPr>
              <a:t>properties</a:t>
            </a:r>
            <a:r>
              <a:rPr sz="2800" i="1" spc="-5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800" i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FF"/>
                </a:solidFill>
                <a:latin typeface="Arial"/>
                <a:cs typeface="Arial"/>
              </a:rPr>
              <a:t>geologic</a:t>
            </a:r>
            <a:r>
              <a:rPr sz="2800" i="1" spc="-5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FF"/>
                </a:solidFill>
                <a:latin typeface="Arial"/>
                <a:cs typeface="Arial"/>
              </a:rPr>
              <a:t>units,</a:t>
            </a:r>
            <a:r>
              <a:rPr sz="2800" i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800" i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FF"/>
                </a:solidFill>
                <a:latin typeface="Arial"/>
                <a:cs typeface="Arial"/>
              </a:rPr>
              <a:t>their</a:t>
            </a:r>
            <a:r>
              <a:rPr sz="2800" i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i="1" spc="-11" dirty="0">
                <a:solidFill>
                  <a:srgbClr val="FFFFFF"/>
                </a:solidFill>
                <a:latin typeface="Arial"/>
                <a:cs typeface="Arial"/>
              </a:rPr>
              <a:t>mapped </a:t>
            </a:r>
            <a:r>
              <a:rPr sz="2800" i="1" dirty="0">
                <a:solidFill>
                  <a:srgbClr val="FFFFFF"/>
                </a:solidFill>
                <a:latin typeface="Arial"/>
                <a:cs typeface="Arial"/>
              </a:rPr>
              <a:t>extent</a:t>
            </a:r>
            <a:r>
              <a:rPr sz="2800" i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FF"/>
                </a:solidFill>
                <a:latin typeface="Arial"/>
                <a:cs typeface="Arial"/>
              </a:rPr>
              <a:t>(as</a:t>
            </a:r>
            <a:r>
              <a:rPr sz="2800" i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FF"/>
                </a:solidFill>
                <a:latin typeface="Arial"/>
                <a:cs typeface="Arial"/>
              </a:rPr>
              <a:t>shown</a:t>
            </a:r>
            <a:r>
              <a:rPr sz="2800" i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2800" i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800" i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FF"/>
                </a:solidFill>
                <a:latin typeface="Arial"/>
                <a:cs typeface="Arial"/>
              </a:rPr>
              <a:t>maps</a:t>
            </a:r>
            <a:r>
              <a:rPr sz="2800" i="1" spc="-5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800" i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FF"/>
                </a:solidFill>
                <a:latin typeface="Arial"/>
                <a:cs typeface="Arial"/>
              </a:rPr>
              <a:t>cross</a:t>
            </a:r>
            <a:r>
              <a:rPr sz="2800" i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FF"/>
                </a:solidFill>
                <a:latin typeface="Arial"/>
                <a:cs typeface="Arial"/>
              </a:rPr>
              <a:t>sections).</a:t>
            </a:r>
            <a:r>
              <a:rPr sz="2800" i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00"/>
                </a:solidFill>
                <a:latin typeface="Arial"/>
                <a:cs typeface="Arial"/>
              </a:rPr>
              <a:t>Thanks</a:t>
            </a:r>
            <a:r>
              <a:rPr sz="2800" i="1" spc="-5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i="1" spc="-25" dirty="0">
                <a:solidFill>
                  <a:srgbClr val="FFFF00"/>
                </a:solidFill>
                <a:latin typeface="Arial"/>
                <a:cs typeface="Arial"/>
              </a:rPr>
              <a:t>to </a:t>
            </a:r>
            <a:r>
              <a:rPr sz="2800" i="1" dirty="0">
                <a:solidFill>
                  <a:srgbClr val="FFFF00"/>
                </a:solidFill>
                <a:latin typeface="Arial"/>
                <a:cs typeface="Arial"/>
              </a:rPr>
              <a:t>ongoing</a:t>
            </a:r>
            <a:r>
              <a:rPr sz="2800" i="1" spc="-5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00"/>
                </a:solidFill>
                <a:latin typeface="Arial"/>
                <a:cs typeface="Arial"/>
              </a:rPr>
              <a:t>projects</a:t>
            </a:r>
            <a:r>
              <a:rPr sz="2800" i="1" spc="-7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00"/>
                </a:solidFill>
                <a:latin typeface="Arial"/>
                <a:cs typeface="Arial"/>
              </a:rPr>
              <a:t>in</a:t>
            </a:r>
            <a:r>
              <a:rPr sz="2800" i="1" spc="-5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00"/>
                </a:solidFill>
                <a:latin typeface="Arial"/>
                <a:cs typeface="Arial"/>
              </a:rPr>
              <a:t>the</a:t>
            </a:r>
            <a:r>
              <a:rPr sz="2800" i="1" spc="-6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00"/>
                </a:solidFill>
                <a:latin typeface="Arial"/>
                <a:cs typeface="Arial"/>
              </a:rPr>
              <a:t>county,</a:t>
            </a:r>
            <a:r>
              <a:rPr sz="2800" i="1" spc="-8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00"/>
                </a:solidFill>
                <a:latin typeface="Arial"/>
                <a:cs typeface="Arial"/>
              </a:rPr>
              <a:t>from</a:t>
            </a:r>
            <a:r>
              <a:rPr sz="2800" i="1" spc="-5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00"/>
                </a:solidFill>
                <a:latin typeface="Arial"/>
                <a:cs typeface="Arial"/>
              </a:rPr>
              <a:t>early</a:t>
            </a:r>
            <a:r>
              <a:rPr sz="2800" i="1" spc="-5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00"/>
                </a:solidFill>
                <a:latin typeface="Arial"/>
                <a:cs typeface="Arial"/>
              </a:rPr>
              <a:t>studies</a:t>
            </a:r>
            <a:r>
              <a:rPr sz="2800" i="1" spc="-6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00"/>
                </a:solidFill>
                <a:latin typeface="Arial"/>
                <a:cs typeface="Arial"/>
              </a:rPr>
              <a:t>at</a:t>
            </a:r>
            <a:r>
              <a:rPr sz="2800" i="1" spc="-7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00"/>
                </a:solidFill>
                <a:latin typeface="Arial"/>
                <a:cs typeface="Arial"/>
              </a:rPr>
              <a:t>Fermilab</a:t>
            </a:r>
            <a:r>
              <a:rPr sz="2800" i="1" spc="-3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i="1" spc="-25" dirty="0">
                <a:solidFill>
                  <a:srgbClr val="FFFF00"/>
                </a:solidFill>
                <a:latin typeface="Arial"/>
                <a:cs typeface="Arial"/>
              </a:rPr>
              <a:t>in </a:t>
            </a:r>
            <a:r>
              <a:rPr sz="2800" i="1" dirty="0">
                <a:solidFill>
                  <a:srgbClr val="FFFF00"/>
                </a:solidFill>
                <a:latin typeface="Arial"/>
                <a:cs typeface="Arial"/>
              </a:rPr>
              <a:t>the</a:t>
            </a:r>
            <a:r>
              <a:rPr sz="2800" i="1" spc="-7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00"/>
                </a:solidFill>
                <a:latin typeface="Arial"/>
                <a:cs typeface="Arial"/>
              </a:rPr>
              <a:t>late</a:t>
            </a:r>
            <a:r>
              <a:rPr sz="2800" i="1" spc="-7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00"/>
                </a:solidFill>
                <a:latin typeface="Arial"/>
                <a:cs typeface="Arial"/>
              </a:rPr>
              <a:t>1960’s,</a:t>
            </a:r>
            <a:r>
              <a:rPr sz="2800" i="1" spc="-4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00"/>
                </a:solidFill>
                <a:latin typeface="Arial"/>
                <a:cs typeface="Arial"/>
              </a:rPr>
              <a:t>subsurface</a:t>
            </a:r>
            <a:r>
              <a:rPr sz="2800" i="1" spc="-7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00"/>
                </a:solidFill>
                <a:latin typeface="Arial"/>
                <a:cs typeface="Arial"/>
              </a:rPr>
              <a:t>investigations</a:t>
            </a:r>
            <a:r>
              <a:rPr sz="2800" i="1" spc="-6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00"/>
                </a:solidFill>
                <a:latin typeface="Arial"/>
                <a:cs typeface="Arial"/>
              </a:rPr>
              <a:t>for</a:t>
            </a:r>
            <a:r>
              <a:rPr sz="2800" i="1" spc="-7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00"/>
                </a:solidFill>
                <a:latin typeface="Arial"/>
                <a:cs typeface="Arial"/>
              </a:rPr>
              <a:t>the</a:t>
            </a:r>
            <a:r>
              <a:rPr sz="2800" i="1" spc="-6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i="1" spc="-11" dirty="0">
                <a:solidFill>
                  <a:srgbClr val="FFFF00"/>
                </a:solidFill>
                <a:latin typeface="Arial"/>
                <a:cs typeface="Arial"/>
              </a:rPr>
              <a:t>Superconducting </a:t>
            </a:r>
            <a:r>
              <a:rPr sz="2800" i="1" dirty="0">
                <a:solidFill>
                  <a:srgbClr val="FFFF00"/>
                </a:solidFill>
                <a:latin typeface="Arial"/>
                <a:cs typeface="Arial"/>
              </a:rPr>
              <a:t>Super</a:t>
            </a:r>
            <a:r>
              <a:rPr sz="2800" i="1" spc="-4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00"/>
                </a:solidFill>
                <a:latin typeface="Arial"/>
                <a:cs typeface="Arial"/>
              </a:rPr>
              <a:t>Collider</a:t>
            </a:r>
            <a:r>
              <a:rPr sz="2800" i="1" spc="-3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00"/>
                </a:solidFill>
                <a:latin typeface="Arial"/>
                <a:cs typeface="Arial"/>
              </a:rPr>
              <a:t>in</a:t>
            </a:r>
            <a:r>
              <a:rPr sz="2800" i="1" spc="-5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00"/>
                </a:solidFill>
                <a:latin typeface="Arial"/>
                <a:cs typeface="Arial"/>
              </a:rPr>
              <a:t>the</a:t>
            </a:r>
            <a:r>
              <a:rPr sz="2800" i="1" spc="-6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i="1" spc="-20" dirty="0">
                <a:solidFill>
                  <a:srgbClr val="FFFF00"/>
                </a:solidFill>
                <a:latin typeface="Arial"/>
                <a:cs typeface="Arial"/>
              </a:rPr>
              <a:t>mid-</a:t>
            </a:r>
            <a:r>
              <a:rPr sz="2800" i="1" spc="-11" dirty="0">
                <a:solidFill>
                  <a:srgbClr val="FFFF00"/>
                </a:solidFill>
                <a:latin typeface="Arial"/>
                <a:cs typeface="Arial"/>
              </a:rPr>
              <a:t>to-</a:t>
            </a:r>
            <a:r>
              <a:rPr sz="2800" i="1" dirty="0">
                <a:solidFill>
                  <a:srgbClr val="FFFF00"/>
                </a:solidFill>
                <a:latin typeface="Arial"/>
                <a:cs typeface="Arial"/>
              </a:rPr>
              <a:t>late</a:t>
            </a:r>
            <a:r>
              <a:rPr sz="2800" i="1" spc="-4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00"/>
                </a:solidFill>
                <a:latin typeface="Arial"/>
                <a:cs typeface="Arial"/>
              </a:rPr>
              <a:t>1980’s,</a:t>
            </a:r>
            <a:r>
              <a:rPr sz="2800" i="1" spc="-2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00"/>
                </a:solidFill>
                <a:latin typeface="Arial"/>
                <a:cs typeface="Arial"/>
              </a:rPr>
              <a:t>and</a:t>
            </a:r>
            <a:r>
              <a:rPr sz="2800" i="1" spc="-6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00"/>
                </a:solidFill>
                <a:latin typeface="Arial"/>
                <a:cs typeface="Arial"/>
              </a:rPr>
              <a:t>the</a:t>
            </a:r>
            <a:r>
              <a:rPr sz="2800" i="1" spc="-5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00"/>
                </a:solidFill>
                <a:latin typeface="Arial"/>
                <a:cs typeface="Arial"/>
              </a:rPr>
              <a:t>more</a:t>
            </a:r>
            <a:r>
              <a:rPr sz="2800" i="1" spc="-4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i="1" spc="-11" dirty="0">
                <a:solidFill>
                  <a:srgbClr val="FFFF00"/>
                </a:solidFill>
                <a:latin typeface="Arial"/>
                <a:cs typeface="Arial"/>
              </a:rPr>
              <a:t>recently </a:t>
            </a:r>
            <a:r>
              <a:rPr sz="2800" i="1" dirty="0">
                <a:solidFill>
                  <a:srgbClr val="FFFF00"/>
                </a:solidFill>
                <a:latin typeface="Arial"/>
                <a:cs typeface="Arial"/>
              </a:rPr>
              <a:t>completed</a:t>
            </a:r>
            <a:r>
              <a:rPr sz="2800" i="1" spc="-8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00"/>
                </a:solidFill>
                <a:latin typeface="Arial"/>
                <a:cs typeface="Arial"/>
              </a:rPr>
              <a:t>groundbreaking</a:t>
            </a:r>
            <a:r>
              <a:rPr sz="2800" i="1" spc="-8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00"/>
                </a:solidFill>
                <a:latin typeface="Arial"/>
                <a:cs typeface="Arial"/>
              </a:rPr>
              <a:t>(no</a:t>
            </a:r>
            <a:r>
              <a:rPr sz="2800" i="1" spc="-8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00"/>
                </a:solidFill>
                <a:latin typeface="Arial"/>
                <a:cs typeface="Arial"/>
              </a:rPr>
              <a:t>pun</a:t>
            </a:r>
            <a:r>
              <a:rPr sz="2800" i="1" spc="-10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00"/>
                </a:solidFill>
                <a:latin typeface="Arial"/>
                <a:cs typeface="Arial"/>
              </a:rPr>
              <a:t>intended)</a:t>
            </a:r>
            <a:r>
              <a:rPr sz="2800" i="1" spc="-10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00"/>
                </a:solidFill>
                <a:latin typeface="Arial"/>
                <a:cs typeface="Arial"/>
              </a:rPr>
              <a:t>groundwater</a:t>
            </a:r>
            <a:r>
              <a:rPr sz="2800" i="1" spc="-9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i="1" spc="-11" dirty="0">
                <a:solidFill>
                  <a:srgbClr val="FFFF00"/>
                </a:solidFill>
                <a:latin typeface="Arial"/>
                <a:cs typeface="Arial"/>
              </a:rPr>
              <a:t>model, </a:t>
            </a:r>
            <a:r>
              <a:rPr sz="2800" i="1" dirty="0">
                <a:solidFill>
                  <a:srgbClr val="FFFF00"/>
                </a:solidFill>
                <a:latin typeface="Arial"/>
                <a:cs typeface="Arial"/>
              </a:rPr>
              <a:t>Kane</a:t>
            </a:r>
            <a:r>
              <a:rPr sz="2800" i="1" spc="-6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00"/>
                </a:solidFill>
                <a:latin typeface="Arial"/>
                <a:cs typeface="Arial"/>
              </a:rPr>
              <a:t>County</a:t>
            </a:r>
            <a:r>
              <a:rPr sz="2800" i="1" spc="-4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00"/>
                </a:solidFill>
                <a:latin typeface="Arial"/>
                <a:cs typeface="Arial"/>
              </a:rPr>
              <a:t>has</a:t>
            </a:r>
            <a:r>
              <a:rPr sz="2800" i="1" spc="-6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00"/>
                </a:solidFill>
                <a:latin typeface="Arial"/>
                <a:cs typeface="Arial"/>
              </a:rPr>
              <a:t>always</a:t>
            </a:r>
            <a:r>
              <a:rPr sz="2800" i="1" spc="-5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00"/>
                </a:solidFill>
                <a:latin typeface="Arial"/>
                <a:cs typeface="Arial"/>
              </a:rPr>
              <a:t>stayed</a:t>
            </a:r>
            <a:r>
              <a:rPr sz="2800" i="1" spc="-5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00"/>
                </a:solidFill>
                <a:latin typeface="Arial"/>
                <a:cs typeface="Arial"/>
              </a:rPr>
              <a:t>on</a:t>
            </a:r>
            <a:r>
              <a:rPr sz="2800" i="1" spc="-5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00"/>
                </a:solidFill>
                <a:latin typeface="Arial"/>
                <a:cs typeface="Arial"/>
              </a:rPr>
              <a:t>the</a:t>
            </a:r>
            <a:r>
              <a:rPr sz="2800" i="1" spc="-6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00"/>
                </a:solidFill>
                <a:latin typeface="Arial"/>
                <a:cs typeface="Arial"/>
              </a:rPr>
              <a:t>“cutting</a:t>
            </a:r>
            <a:r>
              <a:rPr sz="2800" i="1" spc="-6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00"/>
                </a:solidFill>
                <a:latin typeface="Arial"/>
                <a:cs typeface="Arial"/>
              </a:rPr>
              <a:t>edge”</a:t>
            </a:r>
            <a:r>
              <a:rPr sz="2800" i="1" spc="-5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i="1" spc="-25" dirty="0">
                <a:solidFill>
                  <a:srgbClr val="FFFF00"/>
                </a:solidFill>
                <a:latin typeface="Arial"/>
                <a:cs typeface="Arial"/>
              </a:rPr>
              <a:t>of </a:t>
            </a:r>
            <a:r>
              <a:rPr sz="2800" i="1" dirty="0">
                <a:solidFill>
                  <a:srgbClr val="FFFF00"/>
                </a:solidFill>
                <a:latin typeface="Arial"/>
                <a:cs typeface="Arial"/>
              </a:rPr>
              <a:t>environmental</a:t>
            </a:r>
            <a:r>
              <a:rPr sz="2800" i="1" spc="-6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00"/>
                </a:solidFill>
                <a:latin typeface="Arial"/>
                <a:cs typeface="Arial"/>
              </a:rPr>
              <a:t>science</a:t>
            </a:r>
            <a:r>
              <a:rPr sz="2800" i="1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2800" i="1" spc="-7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FF"/>
                </a:solidFill>
                <a:latin typeface="Arial"/>
                <a:cs typeface="Arial"/>
              </a:rPr>
              <a:t>It</a:t>
            </a:r>
            <a:r>
              <a:rPr sz="2800" i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FF"/>
                </a:solidFill>
                <a:latin typeface="Arial"/>
                <a:cs typeface="Arial"/>
              </a:rPr>
              <a:t>would</a:t>
            </a:r>
            <a:r>
              <a:rPr sz="2800" i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FF"/>
                </a:solidFill>
                <a:latin typeface="Arial"/>
                <a:cs typeface="Arial"/>
              </a:rPr>
              <a:t>probably</a:t>
            </a:r>
            <a:r>
              <a:rPr sz="2800" i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2800" i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FF"/>
                </a:solidFill>
                <a:latin typeface="Arial"/>
                <a:cs typeface="Arial"/>
              </a:rPr>
              <a:t>accurate</a:t>
            </a:r>
            <a:r>
              <a:rPr sz="2800" i="1" spc="-7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800" i="1" spc="-7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FF"/>
                </a:solidFill>
                <a:latin typeface="Arial"/>
                <a:cs typeface="Arial"/>
              </a:rPr>
              <a:t>say</a:t>
            </a:r>
            <a:r>
              <a:rPr sz="2800" i="1" spc="-7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i="1" spc="-20" dirty="0">
                <a:solidFill>
                  <a:srgbClr val="FFFFFF"/>
                </a:solidFill>
                <a:latin typeface="Arial"/>
                <a:cs typeface="Arial"/>
              </a:rPr>
              <a:t>that </a:t>
            </a:r>
            <a:r>
              <a:rPr sz="2800" i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800" i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FF"/>
                </a:solidFill>
                <a:latin typeface="Arial"/>
                <a:cs typeface="Arial"/>
              </a:rPr>
              <a:t>maturity</a:t>
            </a:r>
            <a:r>
              <a:rPr sz="2800" i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800" i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FF"/>
                </a:solidFill>
                <a:latin typeface="Arial"/>
                <a:cs typeface="Arial"/>
              </a:rPr>
              <a:t>understanding</a:t>
            </a:r>
            <a:r>
              <a:rPr sz="2800" i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2800" i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FF"/>
                </a:solidFill>
                <a:latin typeface="Arial"/>
                <a:cs typeface="Arial"/>
              </a:rPr>
              <a:t>greatest</a:t>
            </a:r>
            <a:r>
              <a:rPr sz="2800" i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FF"/>
                </a:solidFill>
                <a:latin typeface="Arial"/>
                <a:cs typeface="Arial"/>
              </a:rPr>
              <a:t>here.</a:t>
            </a:r>
            <a:r>
              <a:rPr sz="2800" i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2800" i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2800" i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FF"/>
                </a:solidFill>
                <a:latin typeface="Arial"/>
                <a:cs typeface="Arial"/>
              </a:rPr>
              <a:t>Kane</a:t>
            </a:r>
            <a:r>
              <a:rPr sz="2800" i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i="1" spc="-11" dirty="0">
                <a:solidFill>
                  <a:srgbClr val="FFFFFF"/>
                </a:solidFill>
                <a:latin typeface="Arial"/>
                <a:cs typeface="Arial"/>
              </a:rPr>
              <a:t>County </a:t>
            </a:r>
            <a:r>
              <a:rPr sz="2800" i="1" dirty="0">
                <a:solidFill>
                  <a:srgbClr val="FFFFFF"/>
                </a:solidFill>
                <a:latin typeface="Arial"/>
                <a:cs typeface="Arial"/>
              </a:rPr>
              <a:t>outshines</a:t>
            </a:r>
            <a:r>
              <a:rPr sz="2800" i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2800" i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2800" i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2800" i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FF"/>
                </a:solidFill>
                <a:latin typeface="Arial"/>
                <a:cs typeface="Arial"/>
              </a:rPr>
              <a:t>other</a:t>
            </a:r>
            <a:r>
              <a:rPr sz="2800" i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FF"/>
                </a:solidFill>
                <a:latin typeface="Arial"/>
                <a:cs typeface="Arial"/>
              </a:rPr>
              <a:t>projects</a:t>
            </a:r>
            <a:r>
              <a:rPr sz="2800" i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2800" i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2800" i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FF"/>
                </a:solidFill>
                <a:latin typeface="Arial"/>
                <a:cs typeface="Arial"/>
              </a:rPr>
              <a:t>.”</a:t>
            </a:r>
            <a:r>
              <a:rPr sz="2800" i="1" spc="-3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2800" i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Brandon</a:t>
            </a:r>
            <a:r>
              <a:rPr sz="2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Curry</a:t>
            </a:r>
            <a:r>
              <a:rPr sz="2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28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FFFFFF"/>
                </a:solidFill>
                <a:latin typeface="Arial"/>
                <a:cs typeface="Arial"/>
              </a:rPr>
              <a:t>ISGS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74548" y="196595"/>
            <a:ext cx="6765291" cy="2109471"/>
            <a:chOff x="574548" y="196595"/>
            <a:chExt cx="6765290" cy="21094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17676" y="196595"/>
              <a:ext cx="5198364" cy="101193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15583" y="196595"/>
              <a:ext cx="752856" cy="101193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4548" y="745236"/>
              <a:ext cx="6765035" cy="101193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68168" y="1293876"/>
              <a:ext cx="2049780" cy="1011936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46227" y="316485"/>
            <a:ext cx="6063615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1271" algn="ctr">
              <a:spcBef>
                <a:spcPts val="100"/>
              </a:spcBef>
            </a:pPr>
            <a:r>
              <a:rPr sz="3600" dirty="0">
                <a:solidFill>
                  <a:srgbClr val="DADADA"/>
                </a:solidFill>
              </a:rPr>
              <a:t>Surficial</a:t>
            </a:r>
            <a:r>
              <a:rPr sz="3600" spc="-25" dirty="0">
                <a:solidFill>
                  <a:srgbClr val="DADADA"/>
                </a:solidFill>
              </a:rPr>
              <a:t> </a:t>
            </a:r>
            <a:r>
              <a:rPr sz="3600" dirty="0">
                <a:solidFill>
                  <a:srgbClr val="DADADA"/>
                </a:solidFill>
              </a:rPr>
              <a:t>Geology</a:t>
            </a:r>
            <a:r>
              <a:rPr sz="3600" spc="-5" dirty="0">
                <a:solidFill>
                  <a:srgbClr val="DADADA"/>
                </a:solidFill>
              </a:rPr>
              <a:t> </a:t>
            </a:r>
            <a:r>
              <a:rPr sz="3600" dirty="0">
                <a:solidFill>
                  <a:srgbClr val="DADADA"/>
                </a:solidFill>
              </a:rPr>
              <a:t>Map</a:t>
            </a:r>
            <a:r>
              <a:rPr sz="3600" spc="-11" dirty="0">
                <a:solidFill>
                  <a:srgbClr val="DADADA"/>
                </a:solidFill>
              </a:rPr>
              <a:t> </a:t>
            </a:r>
            <a:r>
              <a:rPr sz="3600" spc="-51" dirty="0">
                <a:solidFill>
                  <a:srgbClr val="DADADA"/>
                </a:solidFill>
              </a:rPr>
              <a:t>- </a:t>
            </a:r>
            <a:r>
              <a:rPr sz="3600" dirty="0">
                <a:solidFill>
                  <a:srgbClr val="FFFF00"/>
                </a:solidFill>
              </a:rPr>
              <a:t>Possible</a:t>
            </a:r>
            <a:r>
              <a:rPr sz="3600" spc="-45" dirty="0">
                <a:solidFill>
                  <a:srgbClr val="FFFF00"/>
                </a:solidFill>
              </a:rPr>
              <a:t> </a:t>
            </a:r>
            <a:r>
              <a:rPr sz="3600" dirty="0">
                <a:solidFill>
                  <a:srgbClr val="FFFF00"/>
                </a:solidFill>
              </a:rPr>
              <a:t>Future</a:t>
            </a:r>
            <a:r>
              <a:rPr sz="3600" spc="-20" dirty="0">
                <a:solidFill>
                  <a:srgbClr val="FFFF00"/>
                </a:solidFill>
              </a:rPr>
              <a:t> </a:t>
            </a:r>
            <a:r>
              <a:rPr sz="3600" dirty="0">
                <a:solidFill>
                  <a:srgbClr val="FFFF00"/>
                </a:solidFill>
              </a:rPr>
              <a:t>Work</a:t>
            </a:r>
            <a:r>
              <a:rPr sz="3600" spc="-25" dirty="0">
                <a:solidFill>
                  <a:srgbClr val="FFFF00"/>
                </a:solidFill>
              </a:rPr>
              <a:t> </a:t>
            </a:r>
            <a:r>
              <a:rPr sz="3600" dirty="0">
                <a:solidFill>
                  <a:srgbClr val="FFFF00"/>
                </a:solidFill>
              </a:rPr>
              <a:t>in</a:t>
            </a:r>
            <a:r>
              <a:rPr sz="3600" spc="-31" dirty="0">
                <a:solidFill>
                  <a:srgbClr val="FFFF00"/>
                </a:solidFill>
              </a:rPr>
              <a:t> </a:t>
            </a:r>
            <a:r>
              <a:rPr sz="3600" spc="-20" dirty="0">
                <a:solidFill>
                  <a:srgbClr val="FFFF00"/>
                </a:solidFill>
              </a:rPr>
              <a:t>Kane </a:t>
            </a:r>
            <a:r>
              <a:rPr sz="3600" spc="-11" dirty="0">
                <a:solidFill>
                  <a:srgbClr val="FFFF00"/>
                </a:solidFill>
              </a:rPr>
              <a:t>County</a:t>
            </a:r>
            <a:endParaRPr sz="3600"/>
          </a:p>
        </p:txBody>
      </p:sp>
      <p:grpSp>
        <p:nvGrpSpPr>
          <p:cNvPr id="8" name="object 8"/>
          <p:cNvGrpSpPr/>
          <p:nvPr/>
        </p:nvGrpSpPr>
        <p:grpSpPr>
          <a:xfrm>
            <a:off x="665987" y="2151888"/>
            <a:ext cx="6024880" cy="4373880"/>
            <a:chOff x="665987" y="2151888"/>
            <a:chExt cx="6024880" cy="4373880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5987" y="2269236"/>
              <a:ext cx="583692" cy="59588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4023" y="2151888"/>
              <a:ext cx="1655064" cy="78943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39695" y="2151888"/>
              <a:ext cx="865632" cy="78943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35936" y="2151888"/>
              <a:ext cx="1281684" cy="78943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348227" y="2151888"/>
              <a:ext cx="588263" cy="78943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467099" y="2151888"/>
              <a:ext cx="2827020" cy="78943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54023" y="2578608"/>
              <a:ext cx="1418844" cy="78943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903476" y="2578608"/>
              <a:ext cx="1776983" cy="78943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5987" y="3208020"/>
              <a:ext cx="583692" cy="59588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54023" y="3090672"/>
              <a:ext cx="1438656" cy="78943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923287" y="3090672"/>
              <a:ext cx="3083052" cy="78943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536947" y="3090672"/>
              <a:ext cx="1856231" cy="78943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54023" y="3517391"/>
              <a:ext cx="5318760" cy="78943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54023" y="3944111"/>
              <a:ext cx="2450592" cy="78943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935223" y="3944111"/>
              <a:ext cx="1261872" cy="78943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727704" y="3944111"/>
              <a:ext cx="2369820" cy="78943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54023" y="4370832"/>
              <a:ext cx="5064252" cy="78943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548884" y="4370832"/>
              <a:ext cx="1141475" cy="78943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54023" y="4797552"/>
              <a:ext cx="1638300" cy="78943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122931" y="4797552"/>
              <a:ext cx="2628899" cy="78943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5987" y="5426964"/>
              <a:ext cx="583692" cy="595884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954023" y="5309616"/>
              <a:ext cx="3200400" cy="78943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685031" y="5309616"/>
              <a:ext cx="1737360" cy="789431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952999" y="5309616"/>
              <a:ext cx="845820" cy="789431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954023" y="5736335"/>
              <a:ext cx="3023616" cy="789432"/>
            </a:xfrm>
            <a:prstGeom prst="rect">
              <a:avLst/>
            </a:prstGeom>
          </p:spPr>
        </p:pic>
      </p:grpSp>
      <p:sp>
        <p:nvSpPr>
          <p:cNvPr id="34" name="object 34"/>
          <p:cNvSpPr txBox="1"/>
          <p:nvPr/>
        </p:nvSpPr>
        <p:spPr>
          <a:xfrm>
            <a:off x="819099" y="2245233"/>
            <a:ext cx="5538471" cy="40697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591" marR="405755" indent="-342891">
              <a:spcBef>
                <a:spcPts val="95"/>
              </a:spcBef>
              <a:buClr>
                <a:srgbClr val="99FF99"/>
              </a:buClr>
              <a:buSzPct val="80357"/>
              <a:buFont typeface="Wingdings"/>
              <a:buChar char=""/>
              <a:tabLst>
                <a:tab pos="355591" algn="l"/>
              </a:tabLst>
            </a:pPr>
            <a:r>
              <a:rPr sz="2800" dirty="0">
                <a:solidFill>
                  <a:srgbClr val="DADADA"/>
                </a:solidFill>
                <a:latin typeface="Arial"/>
                <a:cs typeface="Arial"/>
              </a:rPr>
              <a:t>A</a:t>
            </a:r>
            <a:r>
              <a:rPr sz="2800" spc="-55" dirty="0">
                <a:solidFill>
                  <a:srgbClr val="DADADA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DADADA"/>
                </a:solidFill>
                <a:latin typeface="Arial"/>
                <a:cs typeface="Arial"/>
              </a:rPr>
              <a:t>suite</a:t>
            </a:r>
            <a:r>
              <a:rPr sz="2800" spc="-40" dirty="0">
                <a:solidFill>
                  <a:srgbClr val="DADADA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DADADA"/>
                </a:solidFill>
                <a:latin typeface="Arial"/>
                <a:cs typeface="Arial"/>
              </a:rPr>
              <a:t>of</a:t>
            </a:r>
            <a:r>
              <a:rPr sz="2800" spc="-35" dirty="0">
                <a:solidFill>
                  <a:srgbClr val="DADADA"/>
                </a:solidFill>
                <a:latin typeface="Arial"/>
                <a:cs typeface="Arial"/>
              </a:rPr>
              <a:t> </a:t>
            </a:r>
            <a:r>
              <a:rPr sz="2800" spc="-11" dirty="0">
                <a:solidFill>
                  <a:srgbClr val="FFFF00"/>
                </a:solidFill>
                <a:latin typeface="Arial"/>
                <a:cs typeface="Arial"/>
              </a:rPr>
              <a:t>north-</a:t>
            </a:r>
            <a:r>
              <a:rPr sz="2800" dirty="0">
                <a:solidFill>
                  <a:srgbClr val="FFFF00"/>
                </a:solidFill>
                <a:latin typeface="Arial"/>
                <a:cs typeface="Arial"/>
              </a:rPr>
              <a:t>south</a:t>
            </a:r>
            <a:r>
              <a:rPr sz="2800" spc="-4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spc="-11" dirty="0">
                <a:solidFill>
                  <a:srgbClr val="FFFF00"/>
                </a:solidFill>
                <a:latin typeface="Arial"/>
                <a:cs typeface="Arial"/>
              </a:rPr>
              <a:t>trending </a:t>
            </a:r>
            <a:r>
              <a:rPr sz="2800" dirty="0">
                <a:solidFill>
                  <a:srgbClr val="FFFF00"/>
                </a:solidFill>
                <a:latin typeface="Arial"/>
                <a:cs typeface="Arial"/>
              </a:rPr>
              <a:t>cross</a:t>
            </a:r>
            <a:r>
              <a:rPr sz="2800" spc="-6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spc="-11" dirty="0">
                <a:solidFill>
                  <a:srgbClr val="FFFF00"/>
                </a:solidFill>
                <a:latin typeface="Arial"/>
                <a:cs typeface="Arial"/>
              </a:rPr>
              <a:t>sections</a:t>
            </a:r>
            <a:endParaRPr sz="2800">
              <a:latin typeface="Arial"/>
              <a:cs typeface="Arial"/>
            </a:endParaRPr>
          </a:p>
          <a:p>
            <a:pPr marL="355591" marR="5080" indent="-342891">
              <a:spcBef>
                <a:spcPts val="671"/>
              </a:spcBef>
              <a:buClr>
                <a:srgbClr val="99FF99"/>
              </a:buClr>
              <a:buSzPct val="80357"/>
              <a:buFont typeface="Wingdings"/>
              <a:buChar char=""/>
              <a:tabLst>
                <a:tab pos="355591" algn="l"/>
              </a:tabLst>
            </a:pPr>
            <a:r>
              <a:rPr sz="2800" dirty="0">
                <a:solidFill>
                  <a:srgbClr val="DADADA"/>
                </a:solidFill>
                <a:latin typeface="Arial"/>
                <a:cs typeface="Arial"/>
              </a:rPr>
              <a:t>Make</a:t>
            </a:r>
            <a:r>
              <a:rPr sz="2800" spc="-55" dirty="0">
                <a:solidFill>
                  <a:srgbClr val="DADADA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DADADA"/>
                </a:solidFill>
                <a:latin typeface="Arial"/>
                <a:cs typeface="Arial"/>
              </a:rPr>
              <a:t>the</a:t>
            </a:r>
            <a:r>
              <a:rPr sz="2800" spc="-55" dirty="0">
                <a:solidFill>
                  <a:srgbClr val="DADADA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DADADA"/>
                </a:solidFill>
                <a:latin typeface="Arial"/>
                <a:cs typeface="Arial"/>
              </a:rPr>
              <a:t>map</a:t>
            </a:r>
            <a:r>
              <a:rPr sz="2800" spc="-45" dirty="0">
                <a:solidFill>
                  <a:srgbClr val="DADADA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DADADA"/>
                </a:solidFill>
                <a:latin typeface="Arial"/>
                <a:cs typeface="Arial"/>
              </a:rPr>
              <a:t>“smart”</a:t>
            </a:r>
            <a:r>
              <a:rPr sz="2800" spc="-45" dirty="0">
                <a:solidFill>
                  <a:srgbClr val="DADADA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00"/>
                </a:solidFill>
                <a:latin typeface="Arial"/>
                <a:cs typeface="Arial"/>
              </a:rPr>
              <a:t>and</a:t>
            </a:r>
            <a:r>
              <a:rPr sz="2800" spc="-5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FFFF00"/>
                </a:solidFill>
                <a:latin typeface="Arial"/>
                <a:cs typeface="Arial"/>
              </a:rPr>
              <a:t>add </a:t>
            </a:r>
            <a:r>
              <a:rPr sz="2800" dirty="0">
                <a:solidFill>
                  <a:srgbClr val="FFFF00"/>
                </a:solidFill>
                <a:latin typeface="Arial"/>
                <a:cs typeface="Arial"/>
              </a:rPr>
              <a:t>links</a:t>
            </a:r>
            <a:r>
              <a:rPr sz="2800" spc="-6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00"/>
                </a:solidFill>
                <a:latin typeface="Arial"/>
                <a:cs typeface="Arial"/>
              </a:rPr>
              <a:t>to</a:t>
            </a:r>
            <a:r>
              <a:rPr sz="2800" spc="-5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00"/>
                </a:solidFill>
                <a:latin typeface="Arial"/>
                <a:cs typeface="Arial"/>
              </a:rPr>
              <a:t>key</a:t>
            </a:r>
            <a:r>
              <a:rPr sz="2800" spc="-6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00"/>
                </a:solidFill>
                <a:latin typeface="Arial"/>
                <a:cs typeface="Arial"/>
              </a:rPr>
              <a:t>borings</a:t>
            </a:r>
            <a:r>
              <a:rPr sz="2800" spc="-5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00"/>
                </a:solidFill>
                <a:latin typeface="Arial"/>
                <a:cs typeface="Arial"/>
              </a:rPr>
              <a:t>that</a:t>
            </a:r>
            <a:r>
              <a:rPr sz="2800" spc="-6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spc="-11" dirty="0">
                <a:solidFill>
                  <a:srgbClr val="FFFF00"/>
                </a:solidFill>
                <a:latin typeface="Arial"/>
                <a:cs typeface="Arial"/>
              </a:rPr>
              <a:t>would </a:t>
            </a:r>
            <a:r>
              <a:rPr sz="2800" dirty="0">
                <a:solidFill>
                  <a:srgbClr val="FFFF00"/>
                </a:solidFill>
                <a:latin typeface="Arial"/>
                <a:cs typeface="Arial"/>
              </a:rPr>
              <a:t>bring</a:t>
            </a:r>
            <a:r>
              <a:rPr sz="2800" spc="-5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00"/>
                </a:solidFill>
                <a:latin typeface="Arial"/>
                <a:cs typeface="Arial"/>
              </a:rPr>
              <a:t>up</a:t>
            </a:r>
            <a:r>
              <a:rPr sz="2800" spc="-5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00"/>
                </a:solidFill>
                <a:latin typeface="Arial"/>
                <a:cs typeface="Arial"/>
              </a:rPr>
              <a:t>the</a:t>
            </a:r>
            <a:r>
              <a:rPr sz="2800" spc="-2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00"/>
                </a:solidFill>
                <a:latin typeface="Arial"/>
                <a:cs typeface="Arial"/>
              </a:rPr>
              <a:t>data</a:t>
            </a:r>
            <a:r>
              <a:rPr sz="2800" spc="-3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spc="-11" dirty="0">
                <a:solidFill>
                  <a:srgbClr val="DADADA"/>
                </a:solidFill>
                <a:latin typeface="Arial"/>
                <a:cs typeface="Arial"/>
              </a:rPr>
              <a:t>consultants </a:t>
            </a:r>
            <a:r>
              <a:rPr sz="2800" dirty="0">
                <a:solidFill>
                  <a:srgbClr val="DADADA"/>
                </a:solidFill>
                <a:latin typeface="Arial"/>
                <a:cs typeface="Arial"/>
              </a:rPr>
              <a:t>and</a:t>
            </a:r>
            <a:r>
              <a:rPr sz="2800" spc="-115" dirty="0">
                <a:solidFill>
                  <a:srgbClr val="DADADA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DADADA"/>
                </a:solidFill>
                <a:latin typeface="Arial"/>
                <a:cs typeface="Arial"/>
              </a:rPr>
              <a:t>environmental</a:t>
            </a:r>
            <a:r>
              <a:rPr sz="2800" spc="-85" dirty="0">
                <a:solidFill>
                  <a:srgbClr val="DADADA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DADADA"/>
                </a:solidFill>
                <a:latin typeface="Arial"/>
                <a:cs typeface="Arial"/>
              </a:rPr>
              <a:t>scientists</a:t>
            </a:r>
            <a:r>
              <a:rPr sz="2800" spc="-91" dirty="0">
                <a:solidFill>
                  <a:srgbClr val="DADADA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DADADA"/>
                </a:solidFill>
                <a:latin typeface="Arial"/>
                <a:cs typeface="Arial"/>
              </a:rPr>
              <a:t>use </a:t>
            </a:r>
            <a:r>
              <a:rPr sz="2800" dirty="0">
                <a:solidFill>
                  <a:srgbClr val="DADADA"/>
                </a:solidFill>
                <a:latin typeface="Arial"/>
                <a:cs typeface="Arial"/>
              </a:rPr>
              <a:t>in</a:t>
            </a:r>
            <a:r>
              <a:rPr sz="2800" spc="-40" dirty="0">
                <a:solidFill>
                  <a:srgbClr val="DADADA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DADADA"/>
                </a:solidFill>
                <a:latin typeface="Arial"/>
                <a:cs typeface="Arial"/>
              </a:rPr>
              <a:t>their</a:t>
            </a:r>
            <a:r>
              <a:rPr sz="2800" spc="-25" dirty="0">
                <a:solidFill>
                  <a:srgbClr val="DADADA"/>
                </a:solidFill>
                <a:latin typeface="Arial"/>
                <a:cs typeface="Arial"/>
              </a:rPr>
              <a:t> </a:t>
            </a:r>
            <a:r>
              <a:rPr sz="2800" spc="-11" dirty="0">
                <a:solidFill>
                  <a:srgbClr val="DADADA"/>
                </a:solidFill>
                <a:latin typeface="Arial"/>
                <a:cs typeface="Arial"/>
              </a:rPr>
              <a:t>investigations</a:t>
            </a:r>
            <a:endParaRPr sz="2800">
              <a:latin typeface="Arial"/>
              <a:cs typeface="Arial"/>
            </a:endParaRPr>
          </a:p>
          <a:p>
            <a:pPr marL="355591" marR="898503" indent="-342891">
              <a:spcBef>
                <a:spcPts val="680"/>
              </a:spcBef>
              <a:buClr>
                <a:srgbClr val="99FF99"/>
              </a:buClr>
              <a:buSzPct val="80357"/>
              <a:buFont typeface="Wingdings"/>
              <a:buChar char=""/>
              <a:tabLst>
                <a:tab pos="355591" algn="l"/>
              </a:tabLst>
            </a:pPr>
            <a:r>
              <a:rPr sz="2800" dirty="0">
                <a:solidFill>
                  <a:srgbClr val="FFFF00"/>
                </a:solidFill>
                <a:latin typeface="Arial"/>
                <a:cs typeface="Arial"/>
              </a:rPr>
              <a:t>A</a:t>
            </a:r>
            <a:r>
              <a:rPr sz="2800" spc="-6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00"/>
                </a:solidFill>
                <a:latin typeface="Arial"/>
                <a:cs typeface="Arial"/>
              </a:rPr>
              <a:t>sample</a:t>
            </a:r>
            <a:r>
              <a:rPr sz="2800" spc="-3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00"/>
                </a:solidFill>
                <a:latin typeface="Arial"/>
                <a:cs typeface="Arial"/>
              </a:rPr>
              <a:t>of</a:t>
            </a:r>
            <a:r>
              <a:rPr sz="2800" spc="-6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00"/>
                </a:solidFill>
                <a:latin typeface="Arial"/>
                <a:cs typeface="Arial"/>
              </a:rPr>
              <a:t>new</a:t>
            </a:r>
            <a:r>
              <a:rPr sz="2800" spc="-3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00"/>
                </a:solidFill>
                <a:latin typeface="Arial"/>
                <a:cs typeface="Arial"/>
              </a:rPr>
              <a:t>borings</a:t>
            </a:r>
            <a:r>
              <a:rPr sz="2800" spc="-4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DADADA"/>
                </a:solidFill>
                <a:latin typeface="Arial"/>
                <a:cs typeface="Arial"/>
              </a:rPr>
              <a:t>in </a:t>
            </a:r>
            <a:r>
              <a:rPr sz="2800" dirty="0">
                <a:solidFill>
                  <a:srgbClr val="DADADA"/>
                </a:solidFill>
                <a:latin typeface="Arial"/>
                <a:cs typeface="Arial"/>
              </a:rPr>
              <a:t>areas</a:t>
            </a:r>
            <a:r>
              <a:rPr sz="2800" spc="-45" dirty="0">
                <a:solidFill>
                  <a:srgbClr val="DADADA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DADADA"/>
                </a:solidFill>
                <a:latin typeface="Arial"/>
                <a:cs typeface="Arial"/>
              </a:rPr>
              <a:t>of</a:t>
            </a:r>
            <a:r>
              <a:rPr sz="2800" spc="-55" dirty="0">
                <a:solidFill>
                  <a:srgbClr val="DADADA"/>
                </a:solidFill>
                <a:latin typeface="Arial"/>
                <a:cs typeface="Arial"/>
              </a:rPr>
              <a:t> </a:t>
            </a:r>
            <a:r>
              <a:rPr sz="2800" spc="-11" dirty="0">
                <a:solidFill>
                  <a:srgbClr val="DADADA"/>
                </a:solidFill>
                <a:latin typeface="Arial"/>
                <a:cs typeface="Arial"/>
              </a:rPr>
              <a:t>interest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35" name="object 35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7469123" y="438913"/>
            <a:ext cx="4375404" cy="6124956"/>
          </a:xfrm>
          <a:prstGeom prst="rect">
            <a:avLst/>
          </a:prstGeom>
        </p:spPr>
      </p:pic>
      <p:sp>
        <p:nvSpPr>
          <p:cNvPr id="36" name="object 36"/>
          <p:cNvSpPr txBox="1"/>
          <p:nvPr/>
        </p:nvSpPr>
        <p:spPr>
          <a:xfrm>
            <a:off x="7683503" y="539879"/>
            <a:ext cx="392239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solidFill>
                  <a:srgbClr val="151515"/>
                </a:solidFill>
                <a:latin typeface="Times New Roman"/>
                <a:cs typeface="Times New Roman"/>
              </a:rPr>
              <a:t>Surficial</a:t>
            </a:r>
            <a:r>
              <a:rPr spc="-60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151515"/>
                </a:solidFill>
                <a:latin typeface="Times New Roman"/>
                <a:cs typeface="Times New Roman"/>
              </a:rPr>
              <a:t>Geology</a:t>
            </a:r>
            <a:r>
              <a:rPr spc="-45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151515"/>
                </a:solidFill>
                <a:latin typeface="Times New Roman"/>
                <a:cs typeface="Times New Roman"/>
              </a:rPr>
              <a:t>of</a:t>
            </a:r>
            <a:r>
              <a:rPr spc="-40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151515"/>
                </a:solidFill>
                <a:latin typeface="Times New Roman"/>
                <a:cs typeface="Times New Roman"/>
              </a:rPr>
              <a:t>Kane</a:t>
            </a:r>
            <a:r>
              <a:rPr spc="-45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pc="-20" dirty="0">
                <a:solidFill>
                  <a:srgbClr val="151515"/>
                </a:solidFill>
                <a:latin typeface="Times New Roman"/>
                <a:cs typeface="Times New Roman"/>
              </a:rPr>
              <a:t>County,</a:t>
            </a:r>
            <a:r>
              <a:rPr spc="-71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pc="-11" dirty="0">
                <a:solidFill>
                  <a:srgbClr val="151515"/>
                </a:solidFill>
                <a:latin typeface="Times New Roman"/>
                <a:cs typeface="Times New Roman"/>
              </a:rPr>
              <a:t>Illinois</a:t>
            </a:r>
            <a:endParaRPr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bject 38"/>
          <p:cNvSpPr txBox="1"/>
          <p:nvPr/>
        </p:nvSpPr>
        <p:spPr>
          <a:xfrm>
            <a:off x="366776" y="2338197"/>
            <a:ext cx="11424285" cy="35631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591" marR="119377" indent="-343526">
              <a:spcBef>
                <a:spcPts val="105"/>
              </a:spcBef>
              <a:buClr>
                <a:srgbClr val="99FF99"/>
              </a:buClr>
              <a:buSzPct val="79687"/>
              <a:buFont typeface="Wingdings"/>
              <a:buChar char=""/>
              <a:tabLst>
                <a:tab pos="356226" algn="l"/>
              </a:tabLst>
            </a:pPr>
            <a:r>
              <a:rPr sz="3200" i="1" dirty="0">
                <a:solidFill>
                  <a:srgbClr val="DADADA"/>
                </a:solidFill>
                <a:latin typeface="Arial"/>
                <a:cs typeface="Arial"/>
              </a:rPr>
              <a:t>The</a:t>
            </a:r>
            <a:r>
              <a:rPr sz="3200" i="1" spc="-51" dirty="0">
                <a:solidFill>
                  <a:srgbClr val="DADADA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DADADA"/>
                </a:solidFill>
                <a:latin typeface="Arial"/>
                <a:cs typeface="Arial"/>
              </a:rPr>
              <a:t>Wisconsin</a:t>
            </a:r>
            <a:r>
              <a:rPr sz="3200" i="1" spc="-51" dirty="0">
                <a:solidFill>
                  <a:srgbClr val="DADADA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DADADA"/>
                </a:solidFill>
                <a:latin typeface="Arial"/>
                <a:cs typeface="Arial"/>
              </a:rPr>
              <a:t>and</a:t>
            </a:r>
            <a:r>
              <a:rPr sz="3200" i="1" spc="-20" dirty="0">
                <a:solidFill>
                  <a:srgbClr val="DADADA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DADADA"/>
                </a:solidFill>
                <a:latin typeface="Arial"/>
                <a:cs typeface="Arial"/>
              </a:rPr>
              <a:t>earlier</a:t>
            </a:r>
            <a:r>
              <a:rPr sz="3200" i="1" spc="-40" dirty="0">
                <a:solidFill>
                  <a:srgbClr val="DADADA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DADADA"/>
                </a:solidFill>
                <a:latin typeface="Arial"/>
                <a:cs typeface="Arial"/>
              </a:rPr>
              <a:t>glaciations</a:t>
            </a:r>
            <a:r>
              <a:rPr sz="3200" i="1" spc="-35" dirty="0">
                <a:solidFill>
                  <a:srgbClr val="DADADA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DADADA"/>
                </a:solidFill>
                <a:latin typeface="Arial"/>
                <a:cs typeface="Arial"/>
              </a:rPr>
              <a:t>have</a:t>
            </a:r>
            <a:r>
              <a:rPr sz="3200" i="1" spc="-35" dirty="0">
                <a:solidFill>
                  <a:srgbClr val="DADADA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DADADA"/>
                </a:solidFill>
                <a:latin typeface="Arial"/>
                <a:cs typeface="Arial"/>
              </a:rPr>
              <a:t>left</a:t>
            </a:r>
            <a:r>
              <a:rPr sz="3200" i="1" spc="-15" dirty="0">
                <a:solidFill>
                  <a:srgbClr val="DADADA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FFFF00"/>
                </a:solidFill>
                <a:latin typeface="Arial"/>
                <a:cs typeface="Arial"/>
              </a:rPr>
              <a:t>a</a:t>
            </a:r>
            <a:r>
              <a:rPr sz="3200" i="1" spc="-4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FFFF00"/>
                </a:solidFill>
                <a:latin typeface="Arial"/>
                <a:cs typeface="Arial"/>
              </a:rPr>
              <a:t>complex</a:t>
            </a:r>
            <a:r>
              <a:rPr sz="3200" i="1" spc="-3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i="1" spc="-25" dirty="0">
                <a:solidFill>
                  <a:srgbClr val="FFFF00"/>
                </a:solidFill>
                <a:latin typeface="Arial"/>
                <a:cs typeface="Arial"/>
              </a:rPr>
              <a:t>of </a:t>
            </a:r>
            <a:r>
              <a:rPr sz="3200" i="1" dirty="0">
                <a:solidFill>
                  <a:srgbClr val="FFFF00"/>
                </a:solidFill>
                <a:latin typeface="Arial"/>
                <a:cs typeface="Arial"/>
              </a:rPr>
              <a:t>landforms,</a:t>
            </a:r>
            <a:r>
              <a:rPr sz="3200" i="1" spc="-5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FFFF00"/>
                </a:solidFill>
                <a:latin typeface="Arial"/>
                <a:cs typeface="Arial"/>
              </a:rPr>
              <a:t>sediments</a:t>
            </a:r>
            <a:r>
              <a:rPr sz="3200" i="1" spc="-5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FFFF00"/>
                </a:solidFill>
                <a:latin typeface="Arial"/>
                <a:cs typeface="Arial"/>
              </a:rPr>
              <a:t>and</a:t>
            </a:r>
            <a:r>
              <a:rPr sz="3200" i="1" spc="-3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FFFF00"/>
                </a:solidFill>
                <a:latin typeface="Arial"/>
                <a:cs typeface="Arial"/>
              </a:rPr>
              <a:t>landscapes</a:t>
            </a:r>
            <a:r>
              <a:rPr sz="3200" i="1" spc="-5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FFFF00"/>
                </a:solidFill>
                <a:latin typeface="Arial"/>
                <a:cs typeface="Arial"/>
              </a:rPr>
              <a:t>that</a:t>
            </a:r>
            <a:r>
              <a:rPr sz="3200" i="1" spc="-5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FFFF00"/>
                </a:solidFill>
                <a:latin typeface="Arial"/>
                <a:cs typeface="Arial"/>
              </a:rPr>
              <a:t>set</a:t>
            </a:r>
            <a:r>
              <a:rPr sz="3200" i="1" spc="-3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FFFF00"/>
                </a:solidFill>
                <a:latin typeface="Arial"/>
                <a:cs typeface="Arial"/>
              </a:rPr>
              <a:t>the</a:t>
            </a:r>
            <a:r>
              <a:rPr sz="3200" i="1" spc="-5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i="1" spc="-11" dirty="0">
                <a:solidFill>
                  <a:srgbClr val="FFFF00"/>
                </a:solidFill>
                <a:latin typeface="Arial"/>
                <a:cs typeface="Arial"/>
              </a:rPr>
              <a:t>framework </a:t>
            </a:r>
            <a:r>
              <a:rPr sz="3200" i="1" dirty="0">
                <a:solidFill>
                  <a:srgbClr val="FFFF00"/>
                </a:solidFill>
                <a:latin typeface="Arial"/>
                <a:cs typeface="Arial"/>
              </a:rPr>
              <a:t>for</a:t>
            </a:r>
            <a:r>
              <a:rPr sz="3200" i="1" spc="-4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FFFF00"/>
                </a:solidFill>
                <a:latin typeface="Arial"/>
                <a:cs typeface="Arial"/>
              </a:rPr>
              <a:t>life</a:t>
            </a:r>
            <a:r>
              <a:rPr sz="3200" i="1" spc="-3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FFFF00"/>
                </a:solidFill>
                <a:latin typeface="Arial"/>
                <a:cs typeface="Arial"/>
              </a:rPr>
              <a:t>and</a:t>
            </a:r>
            <a:r>
              <a:rPr sz="3200" i="1" spc="-2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FFFF00"/>
                </a:solidFill>
                <a:latin typeface="Arial"/>
                <a:cs typeface="Arial"/>
              </a:rPr>
              <a:t>human</a:t>
            </a:r>
            <a:r>
              <a:rPr sz="3200" i="1" spc="-5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FFFF00"/>
                </a:solidFill>
                <a:latin typeface="Arial"/>
                <a:cs typeface="Arial"/>
              </a:rPr>
              <a:t>activities</a:t>
            </a:r>
            <a:r>
              <a:rPr sz="3200" i="1" spc="-2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FFFF00"/>
                </a:solidFill>
                <a:latin typeface="Arial"/>
                <a:cs typeface="Arial"/>
              </a:rPr>
              <a:t>in</a:t>
            </a:r>
            <a:r>
              <a:rPr sz="3200" i="1" spc="-2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FFFF00"/>
                </a:solidFill>
                <a:latin typeface="Arial"/>
                <a:cs typeface="Arial"/>
              </a:rPr>
              <a:t>Kane</a:t>
            </a:r>
            <a:r>
              <a:rPr sz="3200" i="1" spc="-3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i="1" spc="-11" dirty="0">
                <a:solidFill>
                  <a:srgbClr val="FFFF00"/>
                </a:solidFill>
                <a:latin typeface="Arial"/>
                <a:cs typeface="Arial"/>
              </a:rPr>
              <a:t>County</a:t>
            </a:r>
            <a:r>
              <a:rPr sz="3200" i="1" spc="-11" dirty="0">
                <a:solidFill>
                  <a:srgbClr val="DADADA"/>
                </a:solidFill>
                <a:latin typeface="Arial"/>
                <a:cs typeface="Arial"/>
              </a:rPr>
              <a:t>.</a:t>
            </a:r>
            <a:endParaRPr sz="3200" dirty="0">
              <a:latin typeface="Arial"/>
              <a:cs typeface="Arial"/>
            </a:endParaRPr>
          </a:p>
          <a:p>
            <a:pPr marL="355591" marR="5080" indent="-343526">
              <a:spcBef>
                <a:spcPts val="771"/>
              </a:spcBef>
              <a:buClr>
                <a:srgbClr val="99FF99"/>
              </a:buClr>
              <a:buSzPct val="79687"/>
              <a:buFont typeface="Wingdings"/>
              <a:buChar char=""/>
              <a:tabLst>
                <a:tab pos="467983" algn="l"/>
                <a:tab pos="469254" algn="l"/>
              </a:tabLst>
            </a:pPr>
            <a:r>
              <a:rPr dirty="0"/>
              <a:t>	</a:t>
            </a:r>
            <a:r>
              <a:rPr sz="3200" i="1" dirty="0">
                <a:solidFill>
                  <a:srgbClr val="FFFF00"/>
                </a:solidFill>
                <a:latin typeface="Arial"/>
                <a:cs typeface="Arial"/>
              </a:rPr>
              <a:t>Healthy</a:t>
            </a:r>
            <a:r>
              <a:rPr sz="3200" i="1" spc="-5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FFFF00"/>
                </a:solidFill>
                <a:latin typeface="Arial"/>
                <a:cs typeface="Arial"/>
              </a:rPr>
              <a:t>human</a:t>
            </a:r>
            <a:r>
              <a:rPr sz="3200" i="1" spc="-4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FFFF00"/>
                </a:solidFill>
                <a:latin typeface="Arial"/>
                <a:cs typeface="Arial"/>
              </a:rPr>
              <a:t>societies</a:t>
            </a:r>
            <a:r>
              <a:rPr sz="3200" i="1" spc="-5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FFFF00"/>
                </a:solidFill>
                <a:latin typeface="Arial"/>
                <a:cs typeface="Arial"/>
              </a:rPr>
              <a:t>rely</a:t>
            </a:r>
            <a:r>
              <a:rPr sz="3200" i="1" spc="-4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FFFF00"/>
                </a:solidFill>
                <a:latin typeface="Arial"/>
                <a:cs typeface="Arial"/>
              </a:rPr>
              <a:t>on</a:t>
            </a:r>
            <a:r>
              <a:rPr sz="3200" i="1" spc="-4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FFFF00"/>
                </a:solidFill>
                <a:latin typeface="Arial"/>
                <a:cs typeface="Arial"/>
              </a:rPr>
              <a:t>natural</a:t>
            </a:r>
            <a:r>
              <a:rPr sz="3200" i="1" spc="-5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FFFF00"/>
                </a:solidFill>
                <a:latin typeface="Arial"/>
                <a:cs typeface="Arial"/>
              </a:rPr>
              <a:t>resources</a:t>
            </a:r>
            <a:r>
              <a:rPr sz="3200" i="1" spc="-6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FFFF00"/>
                </a:solidFill>
                <a:latin typeface="Arial"/>
                <a:cs typeface="Arial"/>
              </a:rPr>
              <a:t>that</a:t>
            </a:r>
            <a:r>
              <a:rPr sz="3200" i="1" spc="-4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i="1" spc="-25" dirty="0">
                <a:solidFill>
                  <a:srgbClr val="FFFF00"/>
                </a:solidFill>
                <a:latin typeface="Arial"/>
                <a:cs typeface="Arial"/>
              </a:rPr>
              <a:t>are </a:t>
            </a:r>
            <a:r>
              <a:rPr sz="3200" i="1" dirty="0">
                <a:solidFill>
                  <a:srgbClr val="FFFF00"/>
                </a:solidFill>
                <a:latin typeface="Arial"/>
                <a:cs typeface="Arial"/>
              </a:rPr>
              <a:t>products</a:t>
            </a:r>
            <a:r>
              <a:rPr sz="3200" i="1" spc="-4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FFFF00"/>
                </a:solidFill>
                <a:latin typeface="Arial"/>
                <a:cs typeface="Arial"/>
              </a:rPr>
              <a:t>of</a:t>
            </a:r>
            <a:r>
              <a:rPr sz="3200" i="1" spc="-3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FFFF00"/>
                </a:solidFill>
                <a:latin typeface="Arial"/>
                <a:cs typeface="Arial"/>
              </a:rPr>
              <a:t>the</a:t>
            </a:r>
            <a:r>
              <a:rPr sz="3200" i="1" spc="-5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FFFF00"/>
                </a:solidFill>
                <a:latin typeface="Arial"/>
                <a:cs typeface="Arial"/>
              </a:rPr>
              <a:t>glaciations</a:t>
            </a:r>
            <a:r>
              <a:rPr sz="3200" i="1" dirty="0">
                <a:solidFill>
                  <a:srgbClr val="DADADA"/>
                </a:solidFill>
                <a:latin typeface="Arial"/>
                <a:cs typeface="Arial"/>
              </a:rPr>
              <a:t>,</a:t>
            </a:r>
            <a:r>
              <a:rPr sz="3200" i="1" spc="-25" dirty="0">
                <a:solidFill>
                  <a:srgbClr val="DADADA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DADADA"/>
                </a:solidFill>
                <a:latin typeface="Arial"/>
                <a:cs typeface="Arial"/>
              </a:rPr>
              <a:t>like</a:t>
            </a:r>
            <a:r>
              <a:rPr sz="3200" i="1" spc="-25" dirty="0">
                <a:solidFill>
                  <a:srgbClr val="DADADA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DADADA"/>
                </a:solidFill>
                <a:latin typeface="Arial"/>
                <a:cs typeface="Arial"/>
              </a:rPr>
              <a:t>sands</a:t>
            </a:r>
            <a:r>
              <a:rPr sz="3200" i="1" spc="-45" dirty="0">
                <a:solidFill>
                  <a:srgbClr val="DADADA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DADADA"/>
                </a:solidFill>
                <a:latin typeface="Arial"/>
                <a:cs typeface="Arial"/>
              </a:rPr>
              <a:t>and</a:t>
            </a:r>
            <a:r>
              <a:rPr sz="3200" i="1" spc="-25" dirty="0">
                <a:solidFill>
                  <a:srgbClr val="DADADA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DADADA"/>
                </a:solidFill>
                <a:latin typeface="Arial"/>
                <a:cs typeface="Arial"/>
              </a:rPr>
              <a:t>gravels</a:t>
            </a:r>
            <a:r>
              <a:rPr sz="3200" i="1" spc="-51" dirty="0">
                <a:solidFill>
                  <a:srgbClr val="DADADA"/>
                </a:solidFill>
                <a:latin typeface="Arial"/>
                <a:cs typeface="Arial"/>
              </a:rPr>
              <a:t> </a:t>
            </a:r>
            <a:r>
              <a:rPr sz="3200" i="1" spc="-25" dirty="0">
                <a:solidFill>
                  <a:srgbClr val="DADADA"/>
                </a:solidFill>
                <a:latin typeface="Arial"/>
                <a:cs typeface="Arial"/>
              </a:rPr>
              <a:t>for </a:t>
            </a:r>
            <a:r>
              <a:rPr sz="3200" i="1" dirty="0">
                <a:solidFill>
                  <a:srgbClr val="DADADA"/>
                </a:solidFill>
                <a:latin typeface="Arial"/>
                <a:cs typeface="Arial"/>
              </a:rPr>
              <a:t>construction</a:t>
            </a:r>
            <a:r>
              <a:rPr sz="3200" i="1" spc="-80" dirty="0">
                <a:solidFill>
                  <a:srgbClr val="DADADA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DADADA"/>
                </a:solidFill>
                <a:latin typeface="Arial"/>
                <a:cs typeface="Arial"/>
              </a:rPr>
              <a:t>activities,</a:t>
            </a:r>
            <a:r>
              <a:rPr sz="3200" i="1" spc="-45" dirty="0">
                <a:solidFill>
                  <a:srgbClr val="DADADA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DADADA"/>
                </a:solidFill>
                <a:latin typeface="Arial"/>
                <a:cs typeface="Arial"/>
              </a:rPr>
              <a:t>groundwater</a:t>
            </a:r>
            <a:r>
              <a:rPr sz="3200" i="1" spc="-60" dirty="0">
                <a:solidFill>
                  <a:srgbClr val="DADADA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DADADA"/>
                </a:solidFill>
                <a:latin typeface="Arial"/>
                <a:cs typeface="Arial"/>
              </a:rPr>
              <a:t>supply</a:t>
            </a:r>
            <a:r>
              <a:rPr sz="3200" i="1" spc="-40" dirty="0">
                <a:solidFill>
                  <a:srgbClr val="DADADA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DADADA"/>
                </a:solidFill>
                <a:latin typeface="Arial"/>
                <a:cs typeface="Arial"/>
              </a:rPr>
              <a:t>in</a:t>
            </a:r>
            <a:r>
              <a:rPr sz="3200" i="1" spc="-45" dirty="0">
                <a:solidFill>
                  <a:srgbClr val="DADADA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DADADA"/>
                </a:solidFill>
                <a:latin typeface="Arial"/>
                <a:cs typeface="Arial"/>
              </a:rPr>
              <a:t>glacial</a:t>
            </a:r>
            <a:r>
              <a:rPr sz="3200" i="1" spc="-31" dirty="0">
                <a:solidFill>
                  <a:srgbClr val="DADADA"/>
                </a:solidFill>
                <a:latin typeface="Arial"/>
                <a:cs typeface="Arial"/>
              </a:rPr>
              <a:t> </a:t>
            </a:r>
            <a:r>
              <a:rPr sz="3200" i="1" spc="-11" dirty="0">
                <a:solidFill>
                  <a:srgbClr val="DADADA"/>
                </a:solidFill>
                <a:latin typeface="Arial"/>
                <a:cs typeface="Arial"/>
              </a:rPr>
              <a:t>outwash, </a:t>
            </a:r>
            <a:r>
              <a:rPr sz="3200" i="1" dirty="0">
                <a:solidFill>
                  <a:srgbClr val="DADADA"/>
                </a:solidFill>
                <a:latin typeface="Arial"/>
                <a:cs typeface="Arial"/>
              </a:rPr>
              <a:t>and</a:t>
            </a:r>
            <a:r>
              <a:rPr sz="3200" i="1" spc="-40" dirty="0">
                <a:solidFill>
                  <a:srgbClr val="DADADA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DADADA"/>
                </a:solidFill>
                <a:latin typeface="Arial"/>
                <a:cs typeface="Arial"/>
              </a:rPr>
              <a:t>fertile</a:t>
            </a:r>
            <a:r>
              <a:rPr sz="3200" i="1" spc="-40" dirty="0">
                <a:solidFill>
                  <a:srgbClr val="DADADA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DADADA"/>
                </a:solidFill>
                <a:latin typeface="Arial"/>
                <a:cs typeface="Arial"/>
              </a:rPr>
              <a:t>glacial</a:t>
            </a:r>
            <a:r>
              <a:rPr sz="3200" i="1" spc="-31" dirty="0">
                <a:solidFill>
                  <a:srgbClr val="DADADA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DADADA"/>
                </a:solidFill>
                <a:latin typeface="Arial"/>
                <a:cs typeface="Arial"/>
              </a:rPr>
              <a:t>till</a:t>
            </a:r>
            <a:r>
              <a:rPr sz="3200" i="1" spc="-40" dirty="0">
                <a:solidFill>
                  <a:srgbClr val="DADADA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DADADA"/>
                </a:solidFill>
                <a:latin typeface="Arial"/>
                <a:cs typeface="Arial"/>
              </a:rPr>
              <a:t>and</a:t>
            </a:r>
            <a:r>
              <a:rPr sz="3200" i="1" spc="-40" dirty="0">
                <a:solidFill>
                  <a:srgbClr val="DADADA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DADADA"/>
                </a:solidFill>
                <a:latin typeface="Arial"/>
                <a:cs typeface="Arial"/>
              </a:rPr>
              <a:t>outwash</a:t>
            </a:r>
            <a:r>
              <a:rPr sz="3200" i="1" spc="-65" dirty="0">
                <a:solidFill>
                  <a:srgbClr val="DADADA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DADADA"/>
                </a:solidFill>
                <a:latin typeface="Arial"/>
                <a:cs typeface="Arial"/>
              </a:rPr>
              <a:t>planes</a:t>
            </a:r>
            <a:r>
              <a:rPr sz="3200" i="1" spc="-25" dirty="0">
                <a:solidFill>
                  <a:srgbClr val="DADADA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DADADA"/>
                </a:solidFill>
                <a:latin typeface="Arial"/>
                <a:cs typeface="Arial"/>
              </a:rPr>
              <a:t>for</a:t>
            </a:r>
            <a:r>
              <a:rPr sz="3200" i="1" spc="-31" dirty="0">
                <a:solidFill>
                  <a:srgbClr val="DADADA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DADADA"/>
                </a:solidFill>
                <a:latin typeface="Arial"/>
                <a:cs typeface="Arial"/>
              </a:rPr>
              <a:t>agriculture.</a:t>
            </a:r>
            <a:r>
              <a:rPr sz="3200" i="1" spc="-51" dirty="0">
                <a:solidFill>
                  <a:srgbClr val="DADADA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DADADA"/>
                </a:solidFill>
                <a:latin typeface="Arial"/>
                <a:cs typeface="Arial"/>
              </a:rPr>
              <a:t>.</a:t>
            </a:r>
            <a:r>
              <a:rPr sz="3200" i="1" spc="-25" dirty="0">
                <a:solidFill>
                  <a:srgbClr val="DADADA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DADADA"/>
                </a:solidFill>
                <a:latin typeface="Arial"/>
                <a:cs typeface="Arial"/>
              </a:rPr>
              <a:t>.</a:t>
            </a:r>
            <a:r>
              <a:rPr sz="3200" i="1" spc="-51" dirty="0">
                <a:solidFill>
                  <a:srgbClr val="DADADA"/>
                </a:solidFill>
                <a:latin typeface="Arial"/>
                <a:cs typeface="Arial"/>
              </a:rPr>
              <a:t> .</a:t>
            </a:r>
            <a:endParaRPr sz="3200" dirty="0">
              <a:latin typeface="Arial"/>
              <a:cs typeface="Arial"/>
            </a:endParaRPr>
          </a:p>
        </p:txBody>
      </p:sp>
      <p:grpSp>
        <p:nvGrpSpPr>
          <p:cNvPr id="2" name="object 2"/>
          <p:cNvGrpSpPr/>
          <p:nvPr/>
        </p:nvGrpSpPr>
        <p:grpSpPr>
          <a:xfrm>
            <a:off x="655320" y="181357"/>
            <a:ext cx="11040111" cy="1012191"/>
            <a:chOff x="655319" y="181355"/>
            <a:chExt cx="11040110" cy="10121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5319" y="181355"/>
              <a:ext cx="1641348" cy="101193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96211" y="181355"/>
              <a:ext cx="1057655" cy="101193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53411" y="181355"/>
              <a:ext cx="5172455" cy="101193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25411" y="181355"/>
              <a:ext cx="4969764" cy="1011936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960122" y="729997"/>
            <a:ext cx="10304145" cy="1012191"/>
            <a:chOff x="960119" y="729995"/>
            <a:chExt cx="10304145" cy="1012190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0119" y="729995"/>
              <a:ext cx="5096256" cy="101193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55919" y="729995"/>
              <a:ext cx="5807964" cy="1011936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926999" y="302134"/>
            <a:ext cx="1034034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492" marR="5080" indent="-304792">
              <a:spcBef>
                <a:spcPts val="100"/>
              </a:spcBef>
            </a:pPr>
            <a:r>
              <a:rPr sz="3600" dirty="0">
                <a:solidFill>
                  <a:srgbClr val="FFFF00"/>
                </a:solidFill>
              </a:rPr>
              <a:t>How</a:t>
            </a:r>
            <a:r>
              <a:rPr sz="3600" spc="-15" dirty="0">
                <a:solidFill>
                  <a:srgbClr val="FFFF00"/>
                </a:solidFill>
              </a:rPr>
              <a:t> </a:t>
            </a:r>
            <a:r>
              <a:rPr sz="3600" dirty="0">
                <a:solidFill>
                  <a:srgbClr val="FFFF00"/>
                </a:solidFill>
              </a:rPr>
              <a:t>is</a:t>
            </a:r>
            <a:r>
              <a:rPr sz="3600" spc="-11" dirty="0">
                <a:solidFill>
                  <a:srgbClr val="FFFF00"/>
                </a:solidFill>
              </a:rPr>
              <a:t> </a:t>
            </a:r>
            <a:r>
              <a:rPr sz="3600" dirty="0">
                <a:solidFill>
                  <a:srgbClr val="FFFF00"/>
                </a:solidFill>
              </a:rPr>
              <a:t>knowledge</a:t>
            </a:r>
            <a:r>
              <a:rPr sz="3600" spc="-31" dirty="0">
                <a:solidFill>
                  <a:srgbClr val="FFFF00"/>
                </a:solidFill>
              </a:rPr>
              <a:t> </a:t>
            </a:r>
            <a:r>
              <a:rPr sz="3600" dirty="0">
                <a:solidFill>
                  <a:srgbClr val="FFFF00"/>
                </a:solidFill>
              </a:rPr>
              <a:t>of</a:t>
            </a:r>
            <a:r>
              <a:rPr sz="3600" spc="-15" dirty="0">
                <a:solidFill>
                  <a:srgbClr val="FFFF00"/>
                </a:solidFill>
              </a:rPr>
              <a:t> </a:t>
            </a:r>
            <a:r>
              <a:rPr sz="3600" dirty="0">
                <a:solidFill>
                  <a:srgbClr val="FFFF00"/>
                </a:solidFill>
              </a:rPr>
              <a:t>Surficial</a:t>
            </a:r>
            <a:r>
              <a:rPr sz="3600" spc="-15" dirty="0">
                <a:solidFill>
                  <a:srgbClr val="FFFF00"/>
                </a:solidFill>
              </a:rPr>
              <a:t> </a:t>
            </a:r>
            <a:r>
              <a:rPr sz="3600" dirty="0">
                <a:solidFill>
                  <a:srgbClr val="FFFF00"/>
                </a:solidFill>
              </a:rPr>
              <a:t>Geology</a:t>
            </a:r>
            <a:r>
              <a:rPr sz="3600" spc="-11" dirty="0">
                <a:solidFill>
                  <a:srgbClr val="FFFF00"/>
                </a:solidFill>
              </a:rPr>
              <a:t> </a:t>
            </a:r>
            <a:r>
              <a:rPr sz="3600" dirty="0">
                <a:solidFill>
                  <a:srgbClr val="FFFF00"/>
                </a:solidFill>
              </a:rPr>
              <a:t>important</a:t>
            </a:r>
            <a:r>
              <a:rPr sz="3600" spc="-11" dirty="0">
                <a:solidFill>
                  <a:srgbClr val="FFFF00"/>
                </a:solidFill>
              </a:rPr>
              <a:t> </a:t>
            </a:r>
            <a:r>
              <a:rPr sz="3600" spc="-25" dirty="0">
                <a:solidFill>
                  <a:srgbClr val="FFFF00"/>
                </a:solidFill>
              </a:rPr>
              <a:t>to </a:t>
            </a:r>
            <a:r>
              <a:rPr sz="3600" dirty="0">
                <a:solidFill>
                  <a:srgbClr val="FFFF00"/>
                </a:solidFill>
              </a:rPr>
              <a:t>implementation</a:t>
            </a:r>
            <a:r>
              <a:rPr sz="3600" spc="-51" dirty="0">
                <a:solidFill>
                  <a:srgbClr val="FFFF00"/>
                </a:solidFill>
              </a:rPr>
              <a:t> </a:t>
            </a:r>
            <a:r>
              <a:rPr sz="3600" dirty="0">
                <a:solidFill>
                  <a:srgbClr val="FFFF00"/>
                </a:solidFill>
              </a:rPr>
              <a:t>of</a:t>
            </a:r>
            <a:r>
              <a:rPr sz="3600" spc="-20" dirty="0">
                <a:solidFill>
                  <a:srgbClr val="FFFF00"/>
                </a:solidFill>
              </a:rPr>
              <a:t> </a:t>
            </a:r>
            <a:r>
              <a:rPr sz="3600" dirty="0">
                <a:solidFill>
                  <a:srgbClr val="FFFF00"/>
                </a:solidFill>
              </a:rPr>
              <a:t>the Kane</a:t>
            </a:r>
            <a:r>
              <a:rPr sz="3600" spc="-31" dirty="0">
                <a:solidFill>
                  <a:srgbClr val="FFFF00"/>
                </a:solidFill>
              </a:rPr>
              <a:t> </a:t>
            </a:r>
            <a:r>
              <a:rPr sz="3600" dirty="0">
                <a:solidFill>
                  <a:srgbClr val="FFFF00"/>
                </a:solidFill>
              </a:rPr>
              <a:t>County</a:t>
            </a:r>
            <a:r>
              <a:rPr sz="3600" spc="-15" dirty="0">
                <a:solidFill>
                  <a:srgbClr val="FFFF00"/>
                </a:solidFill>
              </a:rPr>
              <a:t> </a:t>
            </a:r>
            <a:r>
              <a:rPr sz="3600" dirty="0">
                <a:solidFill>
                  <a:srgbClr val="FFFF00"/>
                </a:solidFill>
              </a:rPr>
              <a:t>2040</a:t>
            </a:r>
            <a:r>
              <a:rPr sz="3600" spc="-35" dirty="0">
                <a:solidFill>
                  <a:srgbClr val="FFFF00"/>
                </a:solidFill>
              </a:rPr>
              <a:t> </a:t>
            </a:r>
            <a:r>
              <a:rPr sz="3600" dirty="0">
                <a:solidFill>
                  <a:srgbClr val="FFFF00"/>
                </a:solidFill>
              </a:rPr>
              <a:t>Plan</a:t>
            </a:r>
            <a:r>
              <a:rPr sz="3600" spc="-11" dirty="0">
                <a:solidFill>
                  <a:srgbClr val="FFFF00"/>
                </a:solidFill>
              </a:rPr>
              <a:t> </a:t>
            </a:r>
            <a:r>
              <a:rPr sz="3600" spc="-51" dirty="0">
                <a:solidFill>
                  <a:srgbClr val="FFFF00"/>
                </a:solidFill>
              </a:rPr>
              <a:t>?</a:t>
            </a:r>
            <a:endParaRPr sz="36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27"/>
          <p:cNvSpPr txBox="1"/>
          <p:nvPr/>
        </p:nvSpPr>
        <p:spPr>
          <a:xfrm>
            <a:off x="688341" y="1411034"/>
            <a:ext cx="10730231" cy="4898777"/>
          </a:xfrm>
          <a:prstGeom prst="rect">
            <a:avLst/>
          </a:prstGeom>
        </p:spPr>
        <p:txBody>
          <a:bodyPr vert="horz" wrap="square" lIns="0" tIns="154940" rIns="0" bIns="0" rtlCol="0">
            <a:spAutoFit/>
          </a:bodyPr>
          <a:lstStyle/>
          <a:p>
            <a:pPr marL="4545852">
              <a:spcBef>
                <a:spcPts val="1220"/>
              </a:spcBef>
            </a:pPr>
            <a:r>
              <a:rPr sz="2800" spc="-11" dirty="0">
                <a:solidFill>
                  <a:srgbClr val="CCEBFF"/>
                </a:solidFill>
                <a:latin typeface="Arial"/>
                <a:cs typeface="Arial"/>
              </a:rPr>
              <a:t>(continued)</a:t>
            </a:r>
            <a:endParaRPr sz="2800" dirty="0">
              <a:latin typeface="Arial"/>
              <a:cs typeface="Arial"/>
            </a:endParaRPr>
          </a:p>
          <a:p>
            <a:pPr marL="355591" marR="296538" indent="-342891">
              <a:spcBef>
                <a:spcPts val="1291"/>
              </a:spcBef>
              <a:buClr>
                <a:srgbClr val="99FF99"/>
              </a:buClr>
              <a:buSzPct val="79687"/>
              <a:buFont typeface="Wingdings"/>
              <a:buChar char=""/>
              <a:tabLst>
                <a:tab pos="355591" algn="l"/>
              </a:tabLst>
            </a:pPr>
            <a:r>
              <a:rPr sz="3200" i="1" dirty="0">
                <a:solidFill>
                  <a:srgbClr val="FFFF00"/>
                </a:solidFill>
                <a:latin typeface="Arial"/>
                <a:cs typeface="Arial"/>
              </a:rPr>
              <a:t>Healthy</a:t>
            </a:r>
            <a:r>
              <a:rPr sz="3200" i="1" spc="-4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FFFF00"/>
                </a:solidFill>
                <a:latin typeface="Arial"/>
                <a:cs typeface="Arial"/>
              </a:rPr>
              <a:t>animal</a:t>
            </a:r>
            <a:r>
              <a:rPr sz="3200" i="1" spc="-4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FFFF00"/>
                </a:solidFill>
                <a:latin typeface="Arial"/>
                <a:cs typeface="Arial"/>
              </a:rPr>
              <a:t>and</a:t>
            </a:r>
            <a:r>
              <a:rPr sz="3200" i="1" spc="-2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FFFF00"/>
                </a:solidFill>
                <a:latin typeface="Arial"/>
                <a:cs typeface="Arial"/>
              </a:rPr>
              <a:t>plant</a:t>
            </a:r>
            <a:r>
              <a:rPr sz="3200" i="1" spc="-3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FFFF00"/>
                </a:solidFill>
                <a:latin typeface="Arial"/>
                <a:cs typeface="Arial"/>
              </a:rPr>
              <a:t>communities</a:t>
            </a:r>
            <a:r>
              <a:rPr sz="3200" i="1" spc="-3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FFFF00"/>
                </a:solidFill>
                <a:latin typeface="Arial"/>
                <a:cs typeface="Arial"/>
              </a:rPr>
              <a:t>also</a:t>
            </a:r>
            <a:r>
              <a:rPr sz="3200" i="1" spc="-4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FFFF00"/>
                </a:solidFill>
                <a:latin typeface="Arial"/>
                <a:cs typeface="Arial"/>
              </a:rPr>
              <a:t>thrive</a:t>
            </a:r>
            <a:r>
              <a:rPr sz="3200" i="1" spc="-4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FFFF00"/>
                </a:solidFill>
                <a:latin typeface="Arial"/>
                <a:cs typeface="Arial"/>
              </a:rPr>
              <a:t>on</a:t>
            </a:r>
            <a:r>
              <a:rPr sz="3200" i="1" spc="-4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i="1" spc="-25" dirty="0">
                <a:solidFill>
                  <a:srgbClr val="FFFF00"/>
                </a:solidFill>
                <a:latin typeface="Arial"/>
                <a:cs typeface="Arial"/>
              </a:rPr>
              <a:t>the </a:t>
            </a:r>
            <a:r>
              <a:rPr sz="3200" i="1" dirty="0">
                <a:solidFill>
                  <a:srgbClr val="FFFF00"/>
                </a:solidFill>
                <a:latin typeface="Arial"/>
                <a:cs typeface="Arial"/>
              </a:rPr>
              <a:t>native</a:t>
            </a:r>
            <a:r>
              <a:rPr sz="3200" i="1" spc="-3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FFFF00"/>
                </a:solidFill>
                <a:latin typeface="Arial"/>
                <a:cs typeface="Arial"/>
              </a:rPr>
              <a:t>landscape</a:t>
            </a:r>
            <a:r>
              <a:rPr sz="3200" i="1" spc="-5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FFFF00"/>
                </a:solidFill>
                <a:latin typeface="Arial"/>
                <a:cs typeface="Arial"/>
              </a:rPr>
              <a:t>and</a:t>
            </a:r>
            <a:r>
              <a:rPr sz="3200" i="1" spc="-6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i="1" spc="-11" dirty="0">
                <a:solidFill>
                  <a:srgbClr val="FFFF00"/>
                </a:solidFill>
                <a:latin typeface="Arial"/>
                <a:cs typeface="Arial"/>
              </a:rPr>
              <a:t>resources</a:t>
            </a:r>
            <a:r>
              <a:rPr sz="3200" i="1" spc="-11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3200" dirty="0">
              <a:latin typeface="Arial"/>
              <a:cs typeface="Arial"/>
            </a:endParaRPr>
          </a:p>
          <a:p>
            <a:pPr marL="355591" marR="422264" indent="-342891">
              <a:spcBef>
                <a:spcPts val="771"/>
              </a:spcBef>
              <a:buClr>
                <a:srgbClr val="99FF99"/>
              </a:buClr>
              <a:buSzPct val="79687"/>
              <a:buFont typeface="Wingdings"/>
              <a:buChar char=""/>
              <a:tabLst>
                <a:tab pos="355591" algn="l"/>
              </a:tabLst>
            </a:pPr>
            <a:r>
              <a:rPr sz="3200" i="1" dirty="0">
                <a:solidFill>
                  <a:srgbClr val="FFFF00"/>
                </a:solidFill>
                <a:latin typeface="Arial"/>
                <a:cs typeface="Arial"/>
              </a:rPr>
              <a:t>Our</a:t>
            </a:r>
            <a:r>
              <a:rPr sz="3200" i="1" spc="-4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FFFF00"/>
                </a:solidFill>
                <a:latin typeface="Arial"/>
                <a:cs typeface="Arial"/>
              </a:rPr>
              <a:t>future</a:t>
            </a:r>
            <a:r>
              <a:rPr sz="3200" i="1" spc="-5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FFFF00"/>
                </a:solidFill>
                <a:latin typeface="Arial"/>
                <a:cs typeface="Arial"/>
              </a:rPr>
              <a:t>water</a:t>
            </a:r>
            <a:r>
              <a:rPr sz="3200" i="1" spc="-3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FFFF00"/>
                </a:solidFill>
                <a:latin typeface="Arial"/>
                <a:cs typeface="Arial"/>
              </a:rPr>
              <a:t>supplies</a:t>
            </a:r>
            <a:r>
              <a:rPr sz="3200" i="1" spc="-2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FFFF00"/>
                </a:solidFill>
                <a:latin typeface="Arial"/>
                <a:cs typeface="Arial"/>
              </a:rPr>
              <a:t>and</a:t>
            </a:r>
            <a:r>
              <a:rPr sz="3200" i="1" spc="-3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FFFF00"/>
                </a:solidFill>
                <a:latin typeface="Arial"/>
                <a:cs typeface="Arial"/>
              </a:rPr>
              <a:t>green</a:t>
            </a:r>
            <a:r>
              <a:rPr sz="3200" i="1" spc="-4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FFFF00"/>
                </a:solidFill>
                <a:latin typeface="Arial"/>
                <a:cs typeface="Arial"/>
              </a:rPr>
              <a:t>infrastructure</a:t>
            </a:r>
            <a:r>
              <a:rPr sz="3200" i="1" spc="-7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i="1" spc="-20" dirty="0">
                <a:solidFill>
                  <a:srgbClr val="FFFF00"/>
                </a:solidFill>
                <a:latin typeface="Arial"/>
                <a:cs typeface="Arial"/>
              </a:rPr>
              <a:t>must </a:t>
            </a:r>
            <a:r>
              <a:rPr sz="3200" i="1" dirty="0">
                <a:solidFill>
                  <a:srgbClr val="FFFF00"/>
                </a:solidFill>
                <a:latin typeface="Arial"/>
                <a:cs typeface="Arial"/>
              </a:rPr>
              <a:t>be</a:t>
            </a:r>
            <a:r>
              <a:rPr sz="3200" i="1" spc="-1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FFFF00"/>
                </a:solidFill>
                <a:latin typeface="Arial"/>
                <a:cs typeface="Arial"/>
              </a:rPr>
              <a:t>structured</a:t>
            </a:r>
            <a:r>
              <a:rPr sz="3200" i="1" spc="-6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FFFF00"/>
                </a:solidFill>
                <a:latin typeface="Arial"/>
                <a:cs typeface="Arial"/>
              </a:rPr>
              <a:t>around</a:t>
            </a:r>
            <a:r>
              <a:rPr sz="3200" i="1" spc="-3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FFFF00"/>
                </a:solidFill>
                <a:latin typeface="Arial"/>
                <a:cs typeface="Arial"/>
              </a:rPr>
              <a:t>our</a:t>
            </a:r>
            <a:r>
              <a:rPr sz="3200" i="1" spc="-1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FFFF00"/>
                </a:solidFill>
                <a:latin typeface="Arial"/>
                <a:cs typeface="Arial"/>
              </a:rPr>
              <a:t>sustainable</a:t>
            </a:r>
            <a:r>
              <a:rPr sz="3200" i="1" spc="-4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FFFF00"/>
                </a:solidFill>
                <a:latin typeface="Arial"/>
                <a:cs typeface="Arial"/>
              </a:rPr>
              <a:t>soil</a:t>
            </a:r>
            <a:r>
              <a:rPr sz="3200" i="1" spc="-1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FFFF00"/>
                </a:solidFill>
                <a:latin typeface="Arial"/>
                <a:cs typeface="Arial"/>
              </a:rPr>
              <a:t>and</a:t>
            </a:r>
            <a:r>
              <a:rPr sz="3200" i="1" spc="-11" dirty="0">
                <a:solidFill>
                  <a:srgbClr val="FFFF00"/>
                </a:solidFill>
                <a:latin typeface="Arial"/>
                <a:cs typeface="Arial"/>
              </a:rPr>
              <a:t> water resources</a:t>
            </a:r>
            <a:r>
              <a:rPr sz="3200" i="1" spc="-11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3200" dirty="0">
              <a:latin typeface="Arial"/>
              <a:cs typeface="Arial"/>
            </a:endParaRPr>
          </a:p>
          <a:p>
            <a:pPr marL="355591" marR="5080" indent="-342891">
              <a:spcBef>
                <a:spcPts val="775"/>
              </a:spcBef>
              <a:buClr>
                <a:srgbClr val="99FF99"/>
              </a:buClr>
              <a:buSzPct val="79687"/>
              <a:buFont typeface="Wingdings"/>
              <a:buChar char=""/>
              <a:tabLst>
                <a:tab pos="355591" algn="l"/>
              </a:tabLst>
            </a:pPr>
            <a:r>
              <a:rPr sz="3200" i="1" dirty="0">
                <a:solidFill>
                  <a:srgbClr val="FFFF00"/>
                </a:solidFill>
                <a:latin typeface="Arial"/>
                <a:cs typeface="Arial"/>
              </a:rPr>
              <a:t>Detailed</a:t>
            </a:r>
            <a:r>
              <a:rPr sz="3200" i="1" spc="-7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FFFF00"/>
                </a:solidFill>
                <a:latin typeface="Arial"/>
                <a:cs typeface="Arial"/>
              </a:rPr>
              <a:t>geologic</a:t>
            </a:r>
            <a:r>
              <a:rPr sz="3200" i="1" spc="-5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FFFF00"/>
                </a:solidFill>
                <a:latin typeface="Arial"/>
                <a:cs typeface="Arial"/>
              </a:rPr>
              <a:t>knowledge,</a:t>
            </a:r>
            <a:r>
              <a:rPr sz="3200" i="1" spc="-6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FFFF00"/>
                </a:solidFill>
                <a:latin typeface="Arial"/>
                <a:cs typeface="Arial"/>
              </a:rPr>
              <a:t>along</a:t>
            </a:r>
            <a:r>
              <a:rPr sz="3200" i="1" spc="-6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FFFF00"/>
                </a:solidFill>
                <a:latin typeface="Arial"/>
                <a:cs typeface="Arial"/>
              </a:rPr>
              <a:t>with</a:t>
            </a:r>
            <a:r>
              <a:rPr sz="3200" i="1" spc="-7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FFFF00"/>
                </a:solidFill>
                <a:latin typeface="Arial"/>
                <a:cs typeface="Arial"/>
              </a:rPr>
              <a:t>other</a:t>
            </a:r>
            <a:r>
              <a:rPr sz="3200" i="1" spc="-4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i="1" spc="-11" dirty="0">
                <a:solidFill>
                  <a:srgbClr val="FFFF00"/>
                </a:solidFill>
                <a:latin typeface="Arial"/>
                <a:cs typeface="Arial"/>
              </a:rPr>
              <a:t>scientific </a:t>
            </a:r>
            <a:r>
              <a:rPr sz="3200" i="1" dirty="0">
                <a:solidFill>
                  <a:srgbClr val="FFFF00"/>
                </a:solidFill>
                <a:latin typeface="Arial"/>
                <a:cs typeface="Arial"/>
              </a:rPr>
              <a:t>knowledge,</a:t>
            </a:r>
            <a:r>
              <a:rPr sz="3200" i="1" spc="-4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FFFF00"/>
                </a:solidFill>
                <a:latin typeface="Arial"/>
                <a:cs typeface="Arial"/>
              </a:rPr>
              <a:t>leads</a:t>
            </a:r>
            <a:r>
              <a:rPr sz="3200" i="1" spc="-1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FFFF00"/>
                </a:solidFill>
                <a:latin typeface="Arial"/>
                <a:cs typeface="Arial"/>
              </a:rPr>
              <a:t>us</a:t>
            </a:r>
            <a:r>
              <a:rPr sz="3200" i="1" spc="-3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FFFF00"/>
                </a:solidFill>
                <a:latin typeface="Arial"/>
                <a:cs typeface="Arial"/>
              </a:rPr>
              <a:t>to</a:t>
            </a:r>
            <a:r>
              <a:rPr sz="3200" i="1" spc="-1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FFFF00"/>
                </a:solidFill>
                <a:latin typeface="Arial"/>
                <a:cs typeface="Arial"/>
              </a:rPr>
              <a:t>the</a:t>
            </a:r>
            <a:r>
              <a:rPr sz="3200" i="1" spc="-1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FFFF00"/>
                </a:solidFill>
                <a:latin typeface="Arial"/>
                <a:cs typeface="Arial"/>
              </a:rPr>
              <a:t>truth</a:t>
            </a:r>
            <a:r>
              <a:rPr sz="3200" i="1" spc="-3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FFFF00"/>
                </a:solidFill>
                <a:latin typeface="Arial"/>
                <a:cs typeface="Arial"/>
              </a:rPr>
              <a:t>in</a:t>
            </a:r>
            <a:r>
              <a:rPr sz="3200" i="1" spc="-1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FFFF00"/>
                </a:solidFill>
                <a:latin typeface="Arial"/>
                <a:cs typeface="Arial"/>
              </a:rPr>
              <a:t>how</a:t>
            </a:r>
            <a:r>
              <a:rPr sz="3200" i="1" spc="-3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FFFF00"/>
                </a:solidFill>
                <a:latin typeface="Arial"/>
                <a:cs typeface="Arial"/>
              </a:rPr>
              <a:t>man</a:t>
            </a:r>
            <a:r>
              <a:rPr sz="3200" i="1" spc="-2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FFFF00"/>
                </a:solidFill>
                <a:latin typeface="Arial"/>
                <a:cs typeface="Arial"/>
              </a:rPr>
              <a:t>must</a:t>
            </a:r>
            <a:r>
              <a:rPr sz="3200" i="1" spc="-2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i="1" spc="-11" dirty="0">
                <a:solidFill>
                  <a:srgbClr val="FFFF00"/>
                </a:solidFill>
                <a:latin typeface="Arial"/>
                <a:cs typeface="Arial"/>
              </a:rPr>
              <a:t>interact </a:t>
            </a:r>
            <a:r>
              <a:rPr sz="3200" i="1" dirty="0">
                <a:solidFill>
                  <a:srgbClr val="FFFF00"/>
                </a:solidFill>
                <a:latin typeface="Arial"/>
                <a:cs typeface="Arial"/>
              </a:rPr>
              <a:t>with</a:t>
            </a:r>
            <a:r>
              <a:rPr sz="3200" i="1" spc="-3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FFFF00"/>
                </a:solidFill>
                <a:latin typeface="Arial"/>
                <a:cs typeface="Arial"/>
              </a:rPr>
              <a:t>nature</a:t>
            </a:r>
            <a:r>
              <a:rPr sz="3200" i="1" spc="-4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FFFF00"/>
                </a:solidFill>
                <a:latin typeface="Arial"/>
                <a:cs typeface="Arial"/>
              </a:rPr>
              <a:t>in</a:t>
            </a:r>
            <a:r>
              <a:rPr sz="3200" i="1" spc="-1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FFFF00"/>
                </a:solidFill>
                <a:latin typeface="Arial"/>
                <a:cs typeface="Arial"/>
              </a:rPr>
              <a:t>a</a:t>
            </a:r>
            <a:r>
              <a:rPr sz="3200" i="1" spc="-3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FFFF00"/>
                </a:solidFill>
                <a:latin typeface="Arial"/>
                <a:cs typeface="Arial"/>
              </a:rPr>
              <a:t>sustainable</a:t>
            </a:r>
            <a:r>
              <a:rPr sz="3200" i="1" spc="-4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i="1" spc="-11" dirty="0">
                <a:solidFill>
                  <a:srgbClr val="FFFF00"/>
                </a:solidFill>
                <a:latin typeface="Arial"/>
                <a:cs typeface="Arial"/>
              </a:rPr>
              <a:t>fashion</a:t>
            </a:r>
            <a:r>
              <a:rPr sz="3200" i="1" spc="-11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3200" dirty="0">
              <a:latin typeface="Arial"/>
              <a:cs typeface="Arial"/>
            </a:endParaRPr>
          </a:p>
        </p:txBody>
      </p:sp>
      <p:grpSp>
        <p:nvGrpSpPr>
          <p:cNvPr id="2" name="object 2"/>
          <p:cNvGrpSpPr/>
          <p:nvPr/>
        </p:nvGrpSpPr>
        <p:grpSpPr>
          <a:xfrm>
            <a:off x="684278" y="332233"/>
            <a:ext cx="11040111" cy="1560831"/>
            <a:chOff x="684276" y="332231"/>
            <a:chExt cx="11040110" cy="15608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4276" y="332231"/>
              <a:ext cx="1641348" cy="101193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25168" y="332231"/>
              <a:ext cx="9998964" cy="101193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1560" y="880872"/>
              <a:ext cx="6289547" cy="101193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40652" y="880872"/>
              <a:ext cx="4489704" cy="1011936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55650" y="452705"/>
            <a:ext cx="1034542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9721" marR="5080" indent="-367656">
              <a:spcBef>
                <a:spcPts val="100"/>
              </a:spcBef>
            </a:pPr>
            <a:r>
              <a:rPr sz="3600" dirty="0">
                <a:solidFill>
                  <a:srgbClr val="FFFF00"/>
                </a:solidFill>
              </a:rPr>
              <a:t>How</a:t>
            </a:r>
            <a:r>
              <a:rPr sz="3600" spc="-25" dirty="0">
                <a:solidFill>
                  <a:srgbClr val="FFFF00"/>
                </a:solidFill>
              </a:rPr>
              <a:t> </a:t>
            </a:r>
            <a:r>
              <a:rPr sz="3600" dirty="0">
                <a:solidFill>
                  <a:srgbClr val="FFFF00"/>
                </a:solidFill>
              </a:rPr>
              <a:t>is</a:t>
            </a:r>
            <a:r>
              <a:rPr sz="3600" spc="-15" dirty="0">
                <a:solidFill>
                  <a:srgbClr val="FFFF00"/>
                </a:solidFill>
              </a:rPr>
              <a:t> </a:t>
            </a:r>
            <a:r>
              <a:rPr sz="3600" dirty="0">
                <a:solidFill>
                  <a:srgbClr val="FFFF00"/>
                </a:solidFill>
              </a:rPr>
              <a:t>knowledge</a:t>
            </a:r>
            <a:r>
              <a:rPr sz="3600" spc="-35" dirty="0">
                <a:solidFill>
                  <a:srgbClr val="FFFF00"/>
                </a:solidFill>
              </a:rPr>
              <a:t> </a:t>
            </a:r>
            <a:r>
              <a:rPr sz="3600" dirty="0">
                <a:solidFill>
                  <a:srgbClr val="FFFF00"/>
                </a:solidFill>
              </a:rPr>
              <a:t>of</a:t>
            </a:r>
            <a:r>
              <a:rPr sz="3600" spc="-15" dirty="0">
                <a:solidFill>
                  <a:srgbClr val="FFFF00"/>
                </a:solidFill>
              </a:rPr>
              <a:t> </a:t>
            </a:r>
            <a:r>
              <a:rPr sz="3600" dirty="0">
                <a:solidFill>
                  <a:srgbClr val="FFFF00"/>
                </a:solidFill>
              </a:rPr>
              <a:t>Surficial</a:t>
            </a:r>
            <a:r>
              <a:rPr sz="3600" spc="-11" dirty="0">
                <a:solidFill>
                  <a:srgbClr val="FFFF00"/>
                </a:solidFill>
              </a:rPr>
              <a:t> </a:t>
            </a:r>
            <a:r>
              <a:rPr sz="3600" dirty="0">
                <a:solidFill>
                  <a:srgbClr val="FFFF00"/>
                </a:solidFill>
              </a:rPr>
              <a:t>Geology</a:t>
            </a:r>
            <a:r>
              <a:rPr sz="3600" spc="-15" dirty="0">
                <a:solidFill>
                  <a:srgbClr val="FFFF00"/>
                </a:solidFill>
              </a:rPr>
              <a:t> </a:t>
            </a:r>
            <a:r>
              <a:rPr sz="3600" dirty="0">
                <a:solidFill>
                  <a:srgbClr val="FFFF00"/>
                </a:solidFill>
              </a:rPr>
              <a:t>important</a:t>
            </a:r>
            <a:r>
              <a:rPr sz="3600" spc="-11" dirty="0">
                <a:solidFill>
                  <a:srgbClr val="FFFF00"/>
                </a:solidFill>
              </a:rPr>
              <a:t> </a:t>
            </a:r>
            <a:r>
              <a:rPr sz="3600" spc="-25" dirty="0">
                <a:solidFill>
                  <a:srgbClr val="FFFF00"/>
                </a:solidFill>
              </a:rPr>
              <a:t>to </a:t>
            </a:r>
            <a:r>
              <a:rPr sz="3600" dirty="0">
                <a:solidFill>
                  <a:srgbClr val="FFFF00"/>
                </a:solidFill>
              </a:rPr>
              <a:t>implementation</a:t>
            </a:r>
            <a:r>
              <a:rPr sz="3600" spc="-55" dirty="0">
                <a:solidFill>
                  <a:srgbClr val="FFFF00"/>
                </a:solidFill>
              </a:rPr>
              <a:t> </a:t>
            </a:r>
            <a:r>
              <a:rPr sz="3600" dirty="0">
                <a:solidFill>
                  <a:srgbClr val="FFFF00"/>
                </a:solidFill>
              </a:rPr>
              <a:t>of</a:t>
            </a:r>
            <a:r>
              <a:rPr sz="3600" spc="-20" dirty="0">
                <a:solidFill>
                  <a:srgbClr val="FFFF00"/>
                </a:solidFill>
              </a:rPr>
              <a:t> </a:t>
            </a:r>
            <a:r>
              <a:rPr sz="3600" dirty="0">
                <a:solidFill>
                  <a:srgbClr val="FFFF00"/>
                </a:solidFill>
              </a:rPr>
              <a:t>the</a:t>
            </a:r>
            <a:r>
              <a:rPr sz="3600" spc="-20" dirty="0">
                <a:solidFill>
                  <a:srgbClr val="FFFF00"/>
                </a:solidFill>
              </a:rPr>
              <a:t> </a:t>
            </a:r>
            <a:r>
              <a:rPr sz="3600" dirty="0">
                <a:solidFill>
                  <a:srgbClr val="FFFF00"/>
                </a:solidFill>
              </a:rPr>
              <a:t>Kane</a:t>
            </a:r>
            <a:r>
              <a:rPr sz="3600" spc="-15" dirty="0">
                <a:solidFill>
                  <a:srgbClr val="FFFF00"/>
                </a:solidFill>
              </a:rPr>
              <a:t> </a:t>
            </a:r>
            <a:r>
              <a:rPr sz="3600" dirty="0">
                <a:solidFill>
                  <a:srgbClr val="FFFF00"/>
                </a:solidFill>
              </a:rPr>
              <a:t>County</a:t>
            </a:r>
            <a:r>
              <a:rPr sz="3600" spc="-15" dirty="0">
                <a:solidFill>
                  <a:srgbClr val="FFFF00"/>
                </a:solidFill>
              </a:rPr>
              <a:t> </a:t>
            </a:r>
            <a:r>
              <a:rPr sz="3600" dirty="0">
                <a:solidFill>
                  <a:srgbClr val="FFFF00"/>
                </a:solidFill>
              </a:rPr>
              <a:t>2040</a:t>
            </a:r>
            <a:r>
              <a:rPr sz="3600" spc="-35" dirty="0">
                <a:solidFill>
                  <a:srgbClr val="FFFF00"/>
                </a:solidFill>
              </a:rPr>
              <a:t> </a:t>
            </a:r>
            <a:r>
              <a:rPr sz="3600" spc="-11" dirty="0">
                <a:solidFill>
                  <a:srgbClr val="FFFF00"/>
                </a:solidFill>
              </a:rPr>
              <a:t>Plan?</a:t>
            </a:r>
            <a:endParaRPr sz="360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2"/>
          <p:cNvSpPr txBox="1"/>
          <p:nvPr/>
        </p:nvSpPr>
        <p:spPr>
          <a:xfrm>
            <a:off x="242115" y="1749681"/>
            <a:ext cx="11717655" cy="485581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591" marR="657844" indent="-342891">
              <a:spcBef>
                <a:spcPts val="105"/>
              </a:spcBef>
              <a:buClr>
                <a:srgbClr val="99FF99"/>
              </a:buClr>
              <a:buSzPct val="79687"/>
              <a:buFont typeface="Wingdings"/>
              <a:buChar char=""/>
              <a:tabLst>
                <a:tab pos="355591" algn="l"/>
              </a:tabLst>
            </a:pPr>
            <a:r>
              <a:rPr sz="3200" u="heavy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Illinois</a:t>
            </a:r>
            <a:r>
              <a:rPr sz="3200" u="heavy" spc="-20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 </a:t>
            </a:r>
            <a:r>
              <a:rPr sz="3200" u="heavy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State</a:t>
            </a:r>
            <a:r>
              <a:rPr sz="3200" u="heavy" spc="-45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 </a:t>
            </a:r>
            <a:r>
              <a:rPr sz="3200" u="heavy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Geological</a:t>
            </a:r>
            <a:r>
              <a:rPr sz="3200" u="heavy" spc="-25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 </a:t>
            </a:r>
            <a:r>
              <a:rPr sz="3200" u="heavy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Survey</a:t>
            </a:r>
            <a:r>
              <a:rPr sz="3200" spc="-5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3200" spc="-3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Brandon</a:t>
            </a:r>
            <a:r>
              <a:rPr sz="32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Curry,</a:t>
            </a:r>
            <a:r>
              <a:rPr sz="3200" spc="-5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20" dirty="0">
                <a:solidFill>
                  <a:srgbClr val="FFFFFF"/>
                </a:solidFill>
                <a:latin typeface="Arial"/>
                <a:cs typeface="Arial"/>
              </a:rPr>
              <a:t>Dave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Grimley,</a:t>
            </a:r>
            <a:r>
              <a:rPr sz="32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Bill</a:t>
            </a:r>
            <a:r>
              <a:rPr sz="3200" spc="-3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Dey,</a:t>
            </a:r>
            <a:r>
              <a:rPr sz="32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Alison</a:t>
            </a:r>
            <a:r>
              <a:rPr sz="32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Bruegger</a:t>
            </a:r>
            <a:r>
              <a:rPr sz="32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32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their</a:t>
            </a:r>
            <a:r>
              <a:rPr sz="32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other</a:t>
            </a:r>
            <a:r>
              <a:rPr sz="3200" spc="-3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11" dirty="0">
                <a:solidFill>
                  <a:srgbClr val="FFFFFF"/>
                </a:solidFill>
                <a:latin typeface="Arial"/>
                <a:cs typeface="Arial"/>
              </a:rPr>
              <a:t>Scientists</a:t>
            </a:r>
            <a:endParaRPr sz="3200" dirty="0">
              <a:latin typeface="Arial"/>
              <a:cs typeface="Arial"/>
            </a:endParaRPr>
          </a:p>
          <a:p>
            <a:pPr marL="355591" indent="-342891">
              <a:spcBef>
                <a:spcPts val="765"/>
              </a:spcBef>
              <a:buClr>
                <a:srgbClr val="99FF99"/>
              </a:buClr>
              <a:buSzPct val="79687"/>
              <a:buFont typeface="Wingdings"/>
              <a:buChar char=""/>
              <a:tabLst>
                <a:tab pos="355591" algn="l"/>
              </a:tabLst>
            </a:pPr>
            <a:r>
              <a:rPr sz="3200" u="heavy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U.S.</a:t>
            </a:r>
            <a:r>
              <a:rPr sz="3200" u="heavy" spc="-45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 </a:t>
            </a:r>
            <a:r>
              <a:rPr sz="3200" u="heavy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Geological</a:t>
            </a:r>
            <a:r>
              <a:rPr sz="3200" u="heavy" spc="-45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 </a:t>
            </a:r>
            <a:r>
              <a:rPr sz="3200" u="heavy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Survey</a:t>
            </a:r>
            <a:r>
              <a:rPr sz="3200" spc="-3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3200" spc="-3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STATEMAP</a:t>
            </a:r>
            <a:r>
              <a:rPr sz="32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32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EDMAP</a:t>
            </a:r>
            <a:r>
              <a:rPr sz="32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11" dirty="0">
                <a:solidFill>
                  <a:srgbClr val="FFFFFF"/>
                </a:solidFill>
                <a:latin typeface="Arial"/>
                <a:cs typeface="Arial"/>
              </a:rPr>
              <a:t>Programs</a:t>
            </a:r>
            <a:endParaRPr sz="3200" dirty="0">
              <a:latin typeface="Arial"/>
              <a:cs typeface="Arial"/>
            </a:endParaRPr>
          </a:p>
          <a:p>
            <a:pPr marL="355591" marR="276218" indent="-342891">
              <a:spcBef>
                <a:spcPts val="771"/>
              </a:spcBef>
              <a:buClr>
                <a:srgbClr val="99FF99"/>
              </a:buClr>
              <a:buSzPct val="79687"/>
              <a:buFont typeface="Wingdings"/>
              <a:buChar char=""/>
              <a:tabLst>
                <a:tab pos="355591" algn="l"/>
              </a:tabLst>
            </a:pPr>
            <a:r>
              <a:rPr sz="3200" u="heavy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National</a:t>
            </a:r>
            <a:r>
              <a:rPr sz="3200" u="heavy" spc="-31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 </a:t>
            </a:r>
            <a:r>
              <a:rPr sz="3200" u="heavy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Snow</a:t>
            </a:r>
            <a:r>
              <a:rPr sz="3200" u="heavy" spc="-20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 </a:t>
            </a:r>
            <a:r>
              <a:rPr sz="3200" u="heavy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and</a:t>
            </a:r>
            <a:r>
              <a:rPr sz="3200" u="heavy" spc="-40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 </a:t>
            </a:r>
            <a:r>
              <a:rPr sz="3200" u="heavy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Ice</a:t>
            </a:r>
            <a:r>
              <a:rPr sz="3200" u="heavy" spc="-20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 </a:t>
            </a:r>
            <a:r>
              <a:rPr sz="3200" u="heavy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Data</a:t>
            </a:r>
            <a:r>
              <a:rPr sz="3200" u="heavy" spc="-40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 </a:t>
            </a:r>
            <a:r>
              <a:rPr sz="3200" u="heavy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Center</a:t>
            </a:r>
            <a:r>
              <a:rPr sz="3200" spc="-4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32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Photos</a:t>
            </a:r>
            <a:r>
              <a:rPr sz="32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32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11" dirty="0">
                <a:solidFill>
                  <a:srgbClr val="FFFFFF"/>
                </a:solidFill>
                <a:latin typeface="Arial"/>
                <a:cs typeface="Arial"/>
              </a:rPr>
              <a:t>narratives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(see</a:t>
            </a:r>
            <a:r>
              <a:rPr sz="32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u="heavy" spc="-11" dirty="0">
                <a:solidFill>
                  <a:srgbClr val="99FF99"/>
                </a:solidFill>
                <a:uFill>
                  <a:solidFill>
                    <a:srgbClr val="99FF99"/>
                  </a:solidFill>
                </a:uFill>
                <a:latin typeface="Arial"/>
                <a:cs typeface="Arial"/>
                <a:hlinkClick r:id="rId2"/>
              </a:rPr>
              <a:t>http://nsidc.org/cryosphere/glaciers/gallery/grooves.html</a:t>
            </a:r>
            <a:r>
              <a:rPr sz="3200" spc="-11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3200" dirty="0">
              <a:latin typeface="Arial"/>
              <a:cs typeface="Arial"/>
            </a:endParaRPr>
          </a:p>
          <a:p>
            <a:pPr marL="355591" marR="5080" indent="-342891">
              <a:spcBef>
                <a:spcPts val="771"/>
              </a:spcBef>
              <a:buClr>
                <a:srgbClr val="99FF99"/>
              </a:buClr>
              <a:buSzPct val="79687"/>
              <a:buFont typeface="Wingdings"/>
              <a:buChar char=""/>
              <a:tabLst>
                <a:tab pos="355591" algn="l"/>
              </a:tabLst>
            </a:pP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Kane</a:t>
            </a:r>
            <a:r>
              <a:rPr sz="32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County</a:t>
            </a:r>
            <a:r>
              <a:rPr sz="3200" spc="-3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former</a:t>
            </a:r>
            <a:r>
              <a:rPr sz="32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staff</a:t>
            </a:r>
            <a:r>
              <a:rPr sz="32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3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00"/>
                </a:solidFill>
                <a:latin typeface="Arial"/>
                <a:cs typeface="Arial"/>
              </a:rPr>
              <a:t>Dick</a:t>
            </a:r>
            <a:r>
              <a:rPr sz="3200" spc="-3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00"/>
                </a:solidFill>
                <a:latin typeface="Arial"/>
                <a:cs typeface="Arial"/>
              </a:rPr>
              <a:t>Young,</a:t>
            </a:r>
            <a:r>
              <a:rPr sz="3200" spc="-1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00"/>
                </a:solidFill>
                <a:latin typeface="Arial"/>
                <a:cs typeface="Arial"/>
              </a:rPr>
              <a:t>Phil</a:t>
            </a:r>
            <a:r>
              <a:rPr sz="3200" spc="-1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00"/>
                </a:solidFill>
                <a:latin typeface="Arial"/>
                <a:cs typeface="Arial"/>
              </a:rPr>
              <a:t>Bus,</a:t>
            </a:r>
            <a:r>
              <a:rPr sz="3200" spc="-2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00"/>
                </a:solidFill>
                <a:latin typeface="Arial"/>
                <a:cs typeface="Arial"/>
              </a:rPr>
              <a:t>Jon</a:t>
            </a:r>
            <a:r>
              <a:rPr sz="3200" spc="-4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00"/>
                </a:solidFill>
                <a:latin typeface="Arial"/>
                <a:cs typeface="Arial"/>
              </a:rPr>
              <a:t>Duerr</a:t>
            </a:r>
            <a:r>
              <a:rPr sz="3200" spc="-3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spc="-25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their</a:t>
            </a:r>
            <a:r>
              <a:rPr sz="3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pioneering</a:t>
            </a:r>
            <a:r>
              <a:rPr sz="32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work</a:t>
            </a:r>
            <a:r>
              <a:rPr sz="32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32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2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ISGS</a:t>
            </a:r>
            <a:r>
              <a:rPr sz="3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32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others</a:t>
            </a:r>
            <a:r>
              <a:rPr sz="32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regarding</a:t>
            </a:r>
            <a:r>
              <a:rPr sz="3200" spc="-5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2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county’s</a:t>
            </a:r>
            <a:r>
              <a:rPr sz="3200" spc="-5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natural</a:t>
            </a:r>
            <a:r>
              <a:rPr sz="32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11" dirty="0">
                <a:solidFill>
                  <a:srgbClr val="FFFFFF"/>
                </a:solidFill>
                <a:latin typeface="Arial"/>
                <a:cs typeface="Arial"/>
              </a:rPr>
              <a:t>resources.</a:t>
            </a:r>
            <a:endParaRPr sz="3200" dirty="0">
              <a:latin typeface="Arial"/>
              <a:cs typeface="Arial"/>
            </a:endParaRPr>
          </a:p>
          <a:p>
            <a:pPr marL="355591" indent="-342891">
              <a:spcBef>
                <a:spcPts val="771"/>
              </a:spcBef>
              <a:buClr>
                <a:srgbClr val="99FF99"/>
              </a:buClr>
              <a:buSzPct val="79687"/>
              <a:buFont typeface="Wingdings"/>
              <a:buChar char=""/>
              <a:tabLst>
                <a:tab pos="355591" algn="l"/>
              </a:tabLst>
            </a:pP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Others</a:t>
            </a:r>
            <a:r>
              <a:rPr sz="3200" spc="-5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cited</a:t>
            </a:r>
            <a:r>
              <a:rPr sz="32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3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2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individual</a:t>
            </a:r>
            <a:r>
              <a:rPr sz="32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slides</a:t>
            </a:r>
            <a:r>
              <a:rPr sz="32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32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32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11" dirty="0">
                <a:solidFill>
                  <a:srgbClr val="FFFFFF"/>
                </a:solidFill>
                <a:latin typeface="Arial"/>
                <a:cs typeface="Arial"/>
              </a:rPr>
              <a:t>presentation.</a:t>
            </a:r>
            <a:endParaRPr sz="3200" dirty="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90474" y="4347975"/>
            <a:ext cx="10087356" cy="79248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46381" y="484760"/>
            <a:ext cx="8853011" cy="136768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572956">
              <a:spcBef>
                <a:spcPts val="105"/>
              </a:spcBef>
            </a:pPr>
            <a:r>
              <a:rPr dirty="0"/>
              <a:t>Thank</a:t>
            </a:r>
            <a:r>
              <a:rPr spc="-11" dirty="0"/>
              <a:t> </a:t>
            </a:r>
            <a:r>
              <a:rPr dirty="0"/>
              <a:t>you to the</a:t>
            </a:r>
            <a:r>
              <a:rPr spc="5" dirty="0"/>
              <a:t> </a:t>
            </a:r>
            <a:r>
              <a:rPr spc="-11" dirty="0"/>
              <a:t>following: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object 71"/>
          <p:cNvSpPr txBox="1"/>
          <p:nvPr/>
        </p:nvSpPr>
        <p:spPr>
          <a:xfrm>
            <a:off x="2345818" y="3430369"/>
            <a:ext cx="7500620" cy="2983509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2884099" indent="-343526">
              <a:spcBef>
                <a:spcPts val="865"/>
              </a:spcBef>
              <a:buClr>
                <a:srgbClr val="99FF99"/>
              </a:buClr>
              <a:buSzPct val="79687"/>
              <a:buFont typeface="Wingdings"/>
              <a:buChar char=""/>
              <a:tabLst>
                <a:tab pos="2884733" algn="l"/>
              </a:tabLst>
            </a:pP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Thank</a:t>
            </a:r>
            <a:r>
              <a:rPr sz="32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20" dirty="0">
                <a:solidFill>
                  <a:srgbClr val="FFFFFF"/>
                </a:solidFill>
                <a:latin typeface="Arial"/>
                <a:cs typeface="Arial"/>
              </a:rPr>
              <a:t>You!</a:t>
            </a:r>
            <a:endParaRPr sz="3200" dirty="0">
              <a:latin typeface="Arial"/>
              <a:cs typeface="Arial"/>
            </a:endParaRPr>
          </a:p>
          <a:p>
            <a:pPr marL="2003375" indent="-343526">
              <a:spcBef>
                <a:spcPts val="765"/>
              </a:spcBef>
              <a:buClr>
                <a:srgbClr val="99FF99"/>
              </a:buClr>
              <a:buSzPct val="79687"/>
              <a:buFont typeface="Wingdings"/>
              <a:buChar char=""/>
              <a:tabLst>
                <a:tab pos="2003375" algn="l"/>
              </a:tabLst>
            </a:pP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Paul</a:t>
            </a:r>
            <a:r>
              <a:rPr sz="3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M.</a:t>
            </a:r>
            <a:r>
              <a:rPr sz="32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Schuch,</a:t>
            </a:r>
            <a:r>
              <a:rPr sz="3200" spc="-5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20" dirty="0">
                <a:solidFill>
                  <a:srgbClr val="FFFFFF"/>
                </a:solidFill>
                <a:latin typeface="Arial"/>
                <a:cs typeface="Arial"/>
              </a:rPr>
              <a:t>P.E.</a:t>
            </a:r>
            <a:endParaRPr sz="3200" dirty="0">
              <a:latin typeface="Arial"/>
              <a:cs typeface="Arial"/>
            </a:endParaRPr>
          </a:p>
          <a:p>
            <a:pPr marL="355591" indent="-342891">
              <a:spcBef>
                <a:spcPts val="771"/>
              </a:spcBef>
              <a:buClr>
                <a:srgbClr val="99FF99"/>
              </a:buClr>
              <a:buSzPct val="79687"/>
              <a:buFont typeface="Wingdings"/>
              <a:buChar char=""/>
              <a:tabLst>
                <a:tab pos="355591" algn="l"/>
              </a:tabLst>
            </a:pP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Kane</a:t>
            </a:r>
            <a:r>
              <a:rPr sz="3200" spc="-3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County</a:t>
            </a:r>
            <a:r>
              <a:rPr sz="32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Director</a:t>
            </a:r>
            <a:r>
              <a:rPr sz="32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Water</a:t>
            </a:r>
            <a:r>
              <a:rPr sz="32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11" dirty="0">
                <a:solidFill>
                  <a:srgbClr val="FFFFFF"/>
                </a:solidFill>
                <a:latin typeface="Arial"/>
                <a:cs typeface="Arial"/>
              </a:rPr>
              <a:t>Resources</a:t>
            </a:r>
            <a:endParaRPr sz="3200" dirty="0">
              <a:latin typeface="Arial"/>
              <a:cs typeface="Arial"/>
            </a:endParaRPr>
          </a:p>
          <a:p>
            <a:pPr marL="1558252" lvl="1" indent="-343526">
              <a:spcBef>
                <a:spcPts val="771"/>
              </a:spcBef>
              <a:buSzPct val="79687"/>
              <a:buFont typeface="Wingdings"/>
              <a:buChar char=""/>
              <a:tabLst>
                <a:tab pos="1558886" algn="l"/>
              </a:tabLst>
            </a:pPr>
            <a:r>
              <a:rPr sz="3200" u="heavy" spc="-11" dirty="0">
                <a:solidFill>
                  <a:srgbClr val="99FF99"/>
                </a:solidFill>
                <a:uFill>
                  <a:solidFill>
                    <a:srgbClr val="99FF99"/>
                  </a:solidFill>
                </a:uFill>
                <a:latin typeface="Arial"/>
                <a:cs typeface="Arial"/>
                <a:hlinkClick r:id="rId2"/>
              </a:rPr>
              <a:t>schuchpaul@co.kane.il.us</a:t>
            </a:r>
            <a:endParaRPr sz="3200" dirty="0">
              <a:latin typeface="Arial"/>
              <a:cs typeface="Arial"/>
            </a:endParaRPr>
          </a:p>
          <a:p>
            <a:pPr marL="2294197" lvl="2" indent="-343526">
              <a:spcBef>
                <a:spcPts val="771"/>
              </a:spcBef>
              <a:buClr>
                <a:srgbClr val="99FF99"/>
              </a:buClr>
              <a:buSzPct val="79687"/>
              <a:buFont typeface="Wingdings"/>
              <a:buChar char=""/>
              <a:tabLst>
                <a:tab pos="2294833" algn="l"/>
              </a:tabLst>
            </a:pPr>
            <a:r>
              <a:rPr sz="3200" spc="-11" dirty="0">
                <a:solidFill>
                  <a:srgbClr val="FFFFFF"/>
                </a:solidFill>
                <a:latin typeface="Arial"/>
                <a:cs typeface="Arial"/>
                <a:hlinkClick r:id="rId3"/>
              </a:rPr>
              <a:t>www.co.kane.il.us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0" y="0"/>
            <a:ext cx="12192000" cy="4267200"/>
          </a:xfrm>
          <a:custGeom>
            <a:avLst/>
            <a:gdLst/>
            <a:ahLst/>
            <a:cxnLst/>
            <a:rect l="l" t="t" r="r" b="b"/>
            <a:pathLst>
              <a:path w="12192000" h="4267200">
                <a:moveTo>
                  <a:pt x="0" y="4267200"/>
                </a:moveTo>
                <a:lnTo>
                  <a:pt x="12192000" y="4267200"/>
                </a:lnTo>
                <a:lnTo>
                  <a:pt x="12192000" y="0"/>
                </a:lnTo>
                <a:lnTo>
                  <a:pt x="0" y="0"/>
                </a:lnTo>
                <a:lnTo>
                  <a:pt x="0" y="4267200"/>
                </a:lnTo>
                <a:close/>
              </a:path>
            </a:pathLst>
          </a:custGeom>
          <a:solidFill>
            <a:srgbClr val="0068A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574" y="3419858"/>
            <a:ext cx="12187555" cy="3438525"/>
            <a:chOff x="4572" y="3419855"/>
            <a:chExt cx="12187555" cy="3438525"/>
          </a:xfrm>
        </p:grpSpPr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2" y="4267200"/>
              <a:ext cx="12187428" cy="25908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804403" y="6048755"/>
              <a:ext cx="1126236" cy="51815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89748" y="6096000"/>
              <a:ext cx="955548" cy="43586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007095" y="6146291"/>
              <a:ext cx="728472" cy="32918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092440" y="6184391"/>
              <a:ext cx="556259" cy="25298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164067" y="6225539"/>
              <a:ext cx="406907" cy="17068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569707" y="5897879"/>
              <a:ext cx="810768" cy="25603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822691" y="6620255"/>
              <a:ext cx="940308" cy="10515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467600" y="6201155"/>
              <a:ext cx="188975" cy="34290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555991" y="5945123"/>
              <a:ext cx="1588007" cy="7315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546591" y="5907023"/>
              <a:ext cx="204216" cy="4724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278367" y="6268211"/>
              <a:ext cx="178307" cy="8381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800600" y="6245351"/>
              <a:ext cx="1350264" cy="59893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898136" y="6283451"/>
              <a:ext cx="1149096" cy="52730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012436" y="6345935"/>
              <a:ext cx="940308" cy="40843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158739" y="6391655"/>
              <a:ext cx="647700" cy="3048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241036" y="6438900"/>
              <a:ext cx="480060" cy="21488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381243" y="6504432"/>
              <a:ext cx="190500" cy="9448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471160" y="6067044"/>
              <a:ext cx="950976" cy="29565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533900" y="6115811"/>
              <a:ext cx="1888235" cy="73304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407407" y="6077711"/>
              <a:ext cx="861060" cy="77114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323075" y="6420611"/>
              <a:ext cx="228600" cy="399288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3951732" y="5850635"/>
              <a:ext cx="2193290" cy="998219"/>
            </a:xfrm>
            <a:custGeom>
              <a:avLst/>
              <a:gdLst/>
              <a:ahLst/>
              <a:cxnLst/>
              <a:rect l="l" t="t" r="r" b="b"/>
              <a:pathLst>
                <a:path w="2193290" h="998220">
                  <a:moveTo>
                    <a:pt x="362712" y="295262"/>
                  </a:moveTo>
                  <a:lnTo>
                    <a:pt x="324485" y="266700"/>
                  </a:lnTo>
                  <a:lnTo>
                    <a:pt x="182372" y="361911"/>
                  </a:lnTo>
                  <a:lnTo>
                    <a:pt x="91186" y="457111"/>
                  </a:lnTo>
                  <a:lnTo>
                    <a:pt x="27559" y="569785"/>
                  </a:lnTo>
                  <a:lnTo>
                    <a:pt x="0" y="684034"/>
                  </a:lnTo>
                  <a:lnTo>
                    <a:pt x="12700" y="769721"/>
                  </a:lnTo>
                  <a:lnTo>
                    <a:pt x="53086" y="845883"/>
                  </a:lnTo>
                  <a:lnTo>
                    <a:pt x="103886" y="922045"/>
                  </a:lnTo>
                  <a:lnTo>
                    <a:pt x="182372" y="998220"/>
                  </a:lnTo>
                  <a:lnTo>
                    <a:pt x="258826" y="998220"/>
                  </a:lnTo>
                  <a:lnTo>
                    <a:pt x="182372" y="922045"/>
                  </a:lnTo>
                  <a:lnTo>
                    <a:pt x="116713" y="845883"/>
                  </a:lnTo>
                  <a:lnTo>
                    <a:pt x="78486" y="769721"/>
                  </a:lnTo>
                  <a:lnTo>
                    <a:pt x="65786" y="684034"/>
                  </a:lnTo>
                  <a:lnTo>
                    <a:pt x="91186" y="569785"/>
                  </a:lnTo>
                  <a:lnTo>
                    <a:pt x="142113" y="474573"/>
                  </a:lnTo>
                  <a:lnTo>
                    <a:pt x="245999" y="380949"/>
                  </a:lnTo>
                  <a:lnTo>
                    <a:pt x="362712" y="295262"/>
                  </a:lnTo>
                  <a:close/>
                </a:path>
                <a:path w="2193290" h="998220">
                  <a:moveTo>
                    <a:pt x="2193036" y="66573"/>
                  </a:moveTo>
                  <a:lnTo>
                    <a:pt x="2036318" y="38036"/>
                  </a:lnTo>
                  <a:lnTo>
                    <a:pt x="1881759" y="19024"/>
                  </a:lnTo>
                  <a:lnTo>
                    <a:pt x="1521841" y="0"/>
                  </a:lnTo>
                  <a:lnTo>
                    <a:pt x="1212723" y="19024"/>
                  </a:lnTo>
                  <a:lnTo>
                    <a:pt x="916432" y="57061"/>
                  </a:lnTo>
                  <a:lnTo>
                    <a:pt x="658114" y="123621"/>
                  </a:lnTo>
                  <a:lnTo>
                    <a:pt x="425196" y="209219"/>
                  </a:lnTo>
                  <a:lnTo>
                    <a:pt x="465455" y="237744"/>
                  </a:lnTo>
                  <a:lnTo>
                    <a:pt x="683514" y="152158"/>
                  </a:lnTo>
                  <a:lnTo>
                    <a:pt x="941832" y="85585"/>
                  </a:lnTo>
                  <a:lnTo>
                    <a:pt x="1225550" y="47548"/>
                  </a:lnTo>
                  <a:lnTo>
                    <a:pt x="1521841" y="28524"/>
                  </a:lnTo>
                  <a:lnTo>
                    <a:pt x="1689100" y="38036"/>
                  </a:lnTo>
                  <a:lnTo>
                    <a:pt x="1869059" y="47548"/>
                  </a:lnTo>
                  <a:lnTo>
                    <a:pt x="2023618" y="66573"/>
                  </a:lnTo>
                  <a:lnTo>
                    <a:pt x="2178177" y="95097"/>
                  </a:lnTo>
                  <a:lnTo>
                    <a:pt x="2193036" y="66573"/>
                  </a:lnTo>
                  <a:close/>
                </a:path>
              </a:pathLst>
            </a:custGeom>
            <a:solidFill>
              <a:srgbClr val="0087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246875" y="5954267"/>
              <a:ext cx="762000" cy="894588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907280" y="5763767"/>
              <a:ext cx="2281428" cy="67513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993636" y="6477000"/>
              <a:ext cx="207264" cy="371856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3759707" y="5830823"/>
              <a:ext cx="1018540" cy="1018540"/>
            </a:xfrm>
            <a:custGeom>
              <a:avLst/>
              <a:gdLst/>
              <a:ahLst/>
              <a:cxnLst/>
              <a:rect l="l" t="t" r="r" b="b"/>
              <a:pathLst>
                <a:path w="1018539" h="1018540">
                  <a:moveTo>
                    <a:pt x="967232" y="0"/>
                  </a:moveTo>
                  <a:lnTo>
                    <a:pt x="759841" y="57175"/>
                  </a:lnTo>
                  <a:lnTo>
                    <a:pt x="579882" y="123875"/>
                  </a:lnTo>
                  <a:lnTo>
                    <a:pt x="412750" y="200113"/>
                  </a:lnTo>
                  <a:lnTo>
                    <a:pt x="270891" y="285876"/>
                  </a:lnTo>
                  <a:lnTo>
                    <a:pt x="154559" y="381165"/>
                  </a:lnTo>
                  <a:lnTo>
                    <a:pt x="78359" y="484403"/>
                  </a:lnTo>
                  <a:lnTo>
                    <a:pt x="12700" y="589216"/>
                  </a:lnTo>
                  <a:lnTo>
                    <a:pt x="0" y="703567"/>
                  </a:lnTo>
                  <a:lnTo>
                    <a:pt x="12700" y="789330"/>
                  </a:lnTo>
                  <a:lnTo>
                    <a:pt x="38100" y="865568"/>
                  </a:lnTo>
                  <a:lnTo>
                    <a:pt x="91059" y="941793"/>
                  </a:lnTo>
                  <a:lnTo>
                    <a:pt x="154559" y="1018032"/>
                  </a:lnTo>
                  <a:lnTo>
                    <a:pt x="205359" y="1018032"/>
                  </a:lnTo>
                  <a:lnTo>
                    <a:pt x="141859" y="941793"/>
                  </a:lnTo>
                  <a:lnTo>
                    <a:pt x="91059" y="865568"/>
                  </a:lnTo>
                  <a:lnTo>
                    <a:pt x="50800" y="789330"/>
                  </a:lnTo>
                  <a:lnTo>
                    <a:pt x="38100" y="703567"/>
                  </a:lnTo>
                  <a:lnTo>
                    <a:pt x="50800" y="589216"/>
                  </a:lnTo>
                  <a:lnTo>
                    <a:pt x="116459" y="484403"/>
                  </a:lnTo>
                  <a:lnTo>
                    <a:pt x="192659" y="390690"/>
                  </a:lnTo>
                  <a:lnTo>
                    <a:pt x="308991" y="295401"/>
                  </a:lnTo>
                  <a:lnTo>
                    <a:pt x="450850" y="209638"/>
                  </a:lnTo>
                  <a:lnTo>
                    <a:pt x="617982" y="133413"/>
                  </a:lnTo>
                  <a:lnTo>
                    <a:pt x="812673" y="76238"/>
                  </a:lnTo>
                  <a:lnTo>
                    <a:pt x="1018032" y="19062"/>
                  </a:lnTo>
                  <a:lnTo>
                    <a:pt x="967232" y="0"/>
                  </a:lnTo>
                  <a:close/>
                </a:path>
              </a:pathLst>
            </a:custGeom>
            <a:solidFill>
              <a:srgbClr val="0087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8889491" y="5401055"/>
              <a:ext cx="2542031" cy="115976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737091" y="5343144"/>
              <a:ext cx="1152144" cy="117043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0143743" y="5334000"/>
              <a:ext cx="1287779" cy="40081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1102340" y="6361176"/>
              <a:ext cx="152400" cy="85343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9535667" y="6466332"/>
              <a:ext cx="1490472" cy="17068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1292840" y="5800344"/>
              <a:ext cx="301751" cy="54102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0712195" y="5753100"/>
              <a:ext cx="175259" cy="143256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9409176" y="5638800"/>
              <a:ext cx="1516380" cy="684530"/>
            </a:xfrm>
            <a:custGeom>
              <a:avLst/>
              <a:gdLst/>
              <a:ahLst/>
              <a:cxnLst/>
              <a:rect l="l" t="t" r="r" b="b"/>
              <a:pathLst>
                <a:path w="1516379" h="684529">
                  <a:moveTo>
                    <a:pt x="759205" y="0"/>
                  </a:moveTo>
                  <a:lnTo>
                    <a:pt x="606932" y="9524"/>
                  </a:lnTo>
                  <a:lnTo>
                    <a:pt x="467359" y="28574"/>
                  </a:lnTo>
                  <a:lnTo>
                    <a:pt x="340486" y="57149"/>
                  </a:lnTo>
                  <a:lnTo>
                    <a:pt x="226313" y="104787"/>
                  </a:lnTo>
                  <a:lnTo>
                    <a:pt x="126872" y="152412"/>
                  </a:lnTo>
                  <a:lnTo>
                    <a:pt x="63499" y="209562"/>
                  </a:lnTo>
                  <a:lnTo>
                    <a:pt x="12699" y="276250"/>
                  </a:lnTo>
                  <a:lnTo>
                    <a:pt x="0" y="342925"/>
                  </a:lnTo>
                  <a:lnTo>
                    <a:pt x="12699" y="408025"/>
                  </a:lnTo>
                  <a:lnTo>
                    <a:pt x="63499" y="474700"/>
                  </a:lnTo>
                  <a:lnTo>
                    <a:pt x="126872" y="531863"/>
                  </a:lnTo>
                  <a:lnTo>
                    <a:pt x="226313" y="589013"/>
                  </a:lnTo>
                  <a:lnTo>
                    <a:pt x="340486" y="627126"/>
                  </a:lnTo>
                  <a:lnTo>
                    <a:pt x="467359" y="655701"/>
                  </a:lnTo>
                  <a:lnTo>
                    <a:pt x="606932" y="674751"/>
                  </a:lnTo>
                  <a:lnTo>
                    <a:pt x="759205" y="684276"/>
                  </a:lnTo>
                  <a:lnTo>
                    <a:pt x="909446" y="674751"/>
                  </a:lnTo>
                  <a:lnTo>
                    <a:pt x="1049019" y="655701"/>
                  </a:lnTo>
                  <a:lnTo>
                    <a:pt x="1188592" y="627126"/>
                  </a:lnTo>
                  <a:lnTo>
                    <a:pt x="1290065" y="589013"/>
                  </a:lnTo>
                  <a:lnTo>
                    <a:pt x="1389506" y="531863"/>
                  </a:lnTo>
                  <a:lnTo>
                    <a:pt x="1452879" y="474700"/>
                  </a:lnTo>
                  <a:lnTo>
                    <a:pt x="1503679" y="408025"/>
                  </a:lnTo>
                  <a:lnTo>
                    <a:pt x="1516379" y="342925"/>
                  </a:lnTo>
                  <a:lnTo>
                    <a:pt x="1516379" y="323875"/>
                  </a:lnTo>
                  <a:lnTo>
                    <a:pt x="1503679" y="304825"/>
                  </a:lnTo>
                  <a:lnTo>
                    <a:pt x="1452879" y="314350"/>
                  </a:lnTo>
                  <a:lnTo>
                    <a:pt x="1465579" y="333400"/>
                  </a:lnTo>
                  <a:lnTo>
                    <a:pt x="1465579" y="342925"/>
                  </a:lnTo>
                  <a:lnTo>
                    <a:pt x="1452879" y="408025"/>
                  </a:lnTo>
                  <a:lnTo>
                    <a:pt x="1414906" y="465175"/>
                  </a:lnTo>
                  <a:lnTo>
                    <a:pt x="1338706" y="522338"/>
                  </a:lnTo>
                  <a:lnTo>
                    <a:pt x="1264665" y="569963"/>
                  </a:lnTo>
                  <a:lnTo>
                    <a:pt x="1150492" y="608063"/>
                  </a:lnTo>
                  <a:lnTo>
                    <a:pt x="1036319" y="636651"/>
                  </a:lnTo>
                  <a:lnTo>
                    <a:pt x="896746" y="655701"/>
                  </a:lnTo>
                  <a:lnTo>
                    <a:pt x="759205" y="665226"/>
                  </a:lnTo>
                  <a:lnTo>
                    <a:pt x="619632" y="655701"/>
                  </a:lnTo>
                  <a:lnTo>
                    <a:pt x="480059" y="636651"/>
                  </a:lnTo>
                  <a:lnTo>
                    <a:pt x="365886" y="608063"/>
                  </a:lnTo>
                  <a:lnTo>
                    <a:pt x="251713" y="569963"/>
                  </a:lnTo>
                  <a:lnTo>
                    <a:pt x="177672" y="522338"/>
                  </a:lnTo>
                  <a:lnTo>
                    <a:pt x="101472" y="465175"/>
                  </a:lnTo>
                  <a:lnTo>
                    <a:pt x="63499" y="408025"/>
                  </a:lnTo>
                  <a:lnTo>
                    <a:pt x="50799" y="342925"/>
                  </a:lnTo>
                  <a:lnTo>
                    <a:pt x="63499" y="276250"/>
                  </a:lnTo>
                  <a:lnTo>
                    <a:pt x="101472" y="219100"/>
                  </a:lnTo>
                  <a:lnTo>
                    <a:pt x="177672" y="161937"/>
                  </a:lnTo>
                  <a:lnTo>
                    <a:pt x="251713" y="114312"/>
                  </a:lnTo>
                  <a:lnTo>
                    <a:pt x="365886" y="76212"/>
                  </a:lnTo>
                  <a:lnTo>
                    <a:pt x="480059" y="47624"/>
                  </a:lnTo>
                  <a:lnTo>
                    <a:pt x="619632" y="28574"/>
                  </a:lnTo>
                  <a:lnTo>
                    <a:pt x="759205" y="19049"/>
                  </a:lnTo>
                  <a:lnTo>
                    <a:pt x="884046" y="28574"/>
                  </a:lnTo>
                  <a:lnTo>
                    <a:pt x="1010919" y="47624"/>
                  </a:lnTo>
                  <a:lnTo>
                    <a:pt x="1125092" y="76212"/>
                  </a:lnTo>
                  <a:lnTo>
                    <a:pt x="1226692" y="104787"/>
                  </a:lnTo>
                  <a:lnTo>
                    <a:pt x="1239265" y="76212"/>
                  </a:lnTo>
                  <a:lnTo>
                    <a:pt x="1010919" y="19049"/>
                  </a:lnTo>
                  <a:lnTo>
                    <a:pt x="759205" y="0"/>
                  </a:lnTo>
                  <a:close/>
                </a:path>
              </a:pathLst>
            </a:custGeom>
            <a:solidFill>
              <a:srgbClr val="0087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9204960" y="5571744"/>
              <a:ext cx="1921763" cy="845819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9660636" y="5544311"/>
              <a:ext cx="772668" cy="103631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9447276" y="5647944"/>
              <a:ext cx="138683" cy="76200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9622536" y="5727191"/>
              <a:ext cx="1095755" cy="50749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9689591" y="5762244"/>
              <a:ext cx="944879" cy="431292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9758172" y="5794248"/>
              <a:ext cx="816864" cy="370331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9851136" y="5838444"/>
              <a:ext cx="630935" cy="281939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9927336" y="5870448"/>
              <a:ext cx="469392" cy="220980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0029443" y="5917691"/>
              <a:ext cx="266700" cy="129539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1175491" y="5058155"/>
              <a:ext cx="810767" cy="152400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1250167" y="4800600"/>
              <a:ext cx="545592" cy="85343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1948160" y="4867655"/>
              <a:ext cx="128016" cy="246887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1376660" y="5152644"/>
              <a:ext cx="406907" cy="28956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1227307" y="4829555"/>
              <a:ext cx="339851" cy="295656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1618976" y="4829555"/>
              <a:ext cx="393192" cy="333756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1314176" y="4853939"/>
              <a:ext cx="632460" cy="295656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1390376" y="4898136"/>
              <a:ext cx="480059" cy="208787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1436095" y="4919472"/>
              <a:ext cx="385572" cy="161544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1495531" y="4936236"/>
              <a:ext cx="265175" cy="129539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1553443" y="4960619"/>
              <a:ext cx="153924" cy="74675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4696968" y="3555491"/>
              <a:ext cx="667512" cy="678179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4975860" y="3419855"/>
              <a:ext cx="2612136" cy="902208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3816095" y="4140707"/>
              <a:ext cx="667512" cy="678180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4094987" y="4005072"/>
              <a:ext cx="4373879" cy="902207"/>
            </a:xfrm>
            <a:prstGeom prst="rect">
              <a:avLst/>
            </a:prstGeom>
          </p:spPr>
        </p:pic>
      </p:grpSp>
      <p:grpSp>
        <p:nvGrpSpPr>
          <p:cNvPr id="63" name="object 63"/>
          <p:cNvGrpSpPr/>
          <p:nvPr/>
        </p:nvGrpSpPr>
        <p:grpSpPr>
          <a:xfrm>
            <a:off x="2168654" y="4590292"/>
            <a:ext cx="7947659" cy="2072639"/>
            <a:chOff x="2168651" y="4590288"/>
            <a:chExt cx="7947659" cy="2072639"/>
          </a:xfrm>
        </p:grpSpPr>
        <p:pic>
          <p:nvPicPr>
            <p:cNvPr id="64" name="object 64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2168651" y="4725924"/>
              <a:ext cx="667512" cy="678179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2447543" y="4590288"/>
              <a:ext cx="7668768" cy="902208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3371087" y="5311140"/>
              <a:ext cx="667512" cy="678180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3649979" y="5175504"/>
              <a:ext cx="5262372" cy="902208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3893819" y="5734812"/>
              <a:ext cx="4774691" cy="79247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4107179" y="5896355"/>
              <a:ext cx="667512" cy="678180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4386072" y="5760720"/>
              <a:ext cx="3790187" cy="902208"/>
            </a:xfrm>
            <a:prstGeom prst="rect">
              <a:avLst/>
            </a:prstGeom>
          </p:spPr>
        </p:pic>
      </p:grpSp>
      <p:pic>
        <p:nvPicPr>
          <p:cNvPr id="72" name="object 72"/>
          <p:cNvPicPr/>
          <p:nvPr/>
        </p:nvPicPr>
        <p:blipFill>
          <a:blip r:embed="rId63" cstate="print"/>
          <a:stretch>
            <a:fillRect/>
          </a:stretch>
        </p:blipFill>
        <p:spPr>
          <a:xfrm>
            <a:off x="1524001" y="277363"/>
            <a:ext cx="9139956" cy="322778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ctrTitle"/>
          </p:nvPr>
        </p:nvSpPr>
        <p:spPr>
          <a:xfrm>
            <a:off x="1917193" y="197761"/>
            <a:ext cx="5415915" cy="1983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indent="-1271" algn="ctr">
              <a:spcBef>
                <a:spcPts val="105"/>
              </a:spcBef>
            </a:pPr>
            <a:r>
              <a:rPr sz="3200" dirty="0">
                <a:solidFill>
                  <a:srgbClr val="FFFF00"/>
                </a:solidFill>
              </a:rPr>
              <a:t>How</a:t>
            </a:r>
            <a:r>
              <a:rPr sz="3200" spc="-35" dirty="0">
                <a:solidFill>
                  <a:srgbClr val="FFFF00"/>
                </a:solidFill>
              </a:rPr>
              <a:t> </a:t>
            </a:r>
            <a:r>
              <a:rPr sz="3200" dirty="0">
                <a:solidFill>
                  <a:srgbClr val="FFFF00"/>
                </a:solidFill>
              </a:rPr>
              <a:t>is</a:t>
            </a:r>
            <a:r>
              <a:rPr sz="3200" spc="-11" dirty="0">
                <a:solidFill>
                  <a:srgbClr val="FFFF00"/>
                </a:solidFill>
              </a:rPr>
              <a:t> </a:t>
            </a:r>
            <a:r>
              <a:rPr sz="3200" dirty="0">
                <a:solidFill>
                  <a:srgbClr val="FFFF00"/>
                </a:solidFill>
              </a:rPr>
              <a:t>knowledge</a:t>
            </a:r>
            <a:r>
              <a:rPr sz="3200" spc="-31" dirty="0">
                <a:solidFill>
                  <a:srgbClr val="FFFF00"/>
                </a:solidFill>
              </a:rPr>
              <a:t> </a:t>
            </a:r>
            <a:r>
              <a:rPr sz="3200" dirty="0">
                <a:solidFill>
                  <a:srgbClr val="FFFF00"/>
                </a:solidFill>
              </a:rPr>
              <a:t>of</a:t>
            </a:r>
            <a:r>
              <a:rPr sz="3200" spc="-25" dirty="0">
                <a:solidFill>
                  <a:srgbClr val="FFFF00"/>
                </a:solidFill>
              </a:rPr>
              <a:t> </a:t>
            </a:r>
            <a:r>
              <a:rPr sz="3200" dirty="0">
                <a:solidFill>
                  <a:srgbClr val="FFFF00"/>
                </a:solidFill>
              </a:rPr>
              <a:t>Surficial</a:t>
            </a:r>
            <a:r>
              <a:rPr sz="3200" spc="-11" dirty="0">
                <a:solidFill>
                  <a:srgbClr val="FFFF00"/>
                </a:solidFill>
              </a:rPr>
              <a:t> Geology </a:t>
            </a:r>
            <a:r>
              <a:rPr sz="3200" dirty="0">
                <a:solidFill>
                  <a:srgbClr val="FFFF00"/>
                </a:solidFill>
              </a:rPr>
              <a:t>important</a:t>
            </a:r>
            <a:r>
              <a:rPr sz="3200" spc="-71" dirty="0">
                <a:solidFill>
                  <a:srgbClr val="FFFF00"/>
                </a:solidFill>
              </a:rPr>
              <a:t> </a:t>
            </a:r>
            <a:r>
              <a:rPr sz="3200" dirty="0">
                <a:solidFill>
                  <a:srgbClr val="FFFF00"/>
                </a:solidFill>
              </a:rPr>
              <a:t>to</a:t>
            </a:r>
            <a:r>
              <a:rPr sz="3200" spc="-45" dirty="0">
                <a:solidFill>
                  <a:srgbClr val="FFFF00"/>
                </a:solidFill>
              </a:rPr>
              <a:t> </a:t>
            </a:r>
            <a:r>
              <a:rPr sz="3200" dirty="0">
                <a:solidFill>
                  <a:srgbClr val="FFFF00"/>
                </a:solidFill>
              </a:rPr>
              <a:t>implementation</a:t>
            </a:r>
            <a:r>
              <a:rPr sz="3200" spc="-45" dirty="0">
                <a:solidFill>
                  <a:srgbClr val="FFFF00"/>
                </a:solidFill>
              </a:rPr>
              <a:t> </a:t>
            </a:r>
            <a:r>
              <a:rPr sz="3200" dirty="0">
                <a:solidFill>
                  <a:srgbClr val="FFFF00"/>
                </a:solidFill>
              </a:rPr>
              <a:t>of</a:t>
            </a:r>
            <a:r>
              <a:rPr sz="3200" spc="-45" dirty="0">
                <a:solidFill>
                  <a:srgbClr val="FFFF00"/>
                </a:solidFill>
              </a:rPr>
              <a:t> </a:t>
            </a:r>
            <a:r>
              <a:rPr sz="3200" dirty="0">
                <a:solidFill>
                  <a:srgbClr val="FFFF00"/>
                </a:solidFill>
              </a:rPr>
              <a:t>the</a:t>
            </a:r>
            <a:r>
              <a:rPr sz="3200" spc="-31" dirty="0">
                <a:solidFill>
                  <a:srgbClr val="FFFF00"/>
                </a:solidFill>
              </a:rPr>
              <a:t> </a:t>
            </a:r>
            <a:r>
              <a:rPr sz="3200" spc="-20" dirty="0">
                <a:solidFill>
                  <a:srgbClr val="FFFF00"/>
                </a:solidFill>
              </a:rPr>
              <a:t>Kane </a:t>
            </a:r>
            <a:r>
              <a:rPr sz="3200" dirty="0">
                <a:solidFill>
                  <a:srgbClr val="FFFF00"/>
                </a:solidFill>
              </a:rPr>
              <a:t>County</a:t>
            </a:r>
            <a:r>
              <a:rPr sz="3200" spc="-60" dirty="0">
                <a:solidFill>
                  <a:srgbClr val="FFFF00"/>
                </a:solidFill>
              </a:rPr>
              <a:t> </a:t>
            </a:r>
            <a:r>
              <a:rPr sz="3200" dirty="0">
                <a:solidFill>
                  <a:srgbClr val="FFFF00"/>
                </a:solidFill>
              </a:rPr>
              <a:t>2040</a:t>
            </a:r>
            <a:r>
              <a:rPr sz="3200" spc="-55" dirty="0">
                <a:solidFill>
                  <a:srgbClr val="FFFF00"/>
                </a:solidFill>
              </a:rPr>
              <a:t> </a:t>
            </a:r>
            <a:r>
              <a:rPr sz="3200" spc="-11" dirty="0">
                <a:solidFill>
                  <a:srgbClr val="FFFF00"/>
                </a:solidFill>
              </a:rPr>
              <a:t>Plan?</a:t>
            </a:r>
            <a:endParaRPr sz="3200" dirty="0"/>
          </a:p>
        </p:txBody>
      </p:sp>
      <p:grpSp>
        <p:nvGrpSpPr>
          <p:cNvPr id="9" name="object 9"/>
          <p:cNvGrpSpPr/>
          <p:nvPr/>
        </p:nvGrpSpPr>
        <p:grpSpPr>
          <a:xfrm>
            <a:off x="493777" y="438914"/>
            <a:ext cx="11351260" cy="6125211"/>
            <a:chOff x="493776" y="438912"/>
            <a:chExt cx="11351260" cy="6125210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69123" y="438912"/>
              <a:ext cx="4375404" cy="612495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3776" y="2253964"/>
              <a:ext cx="3252156" cy="430990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35096" y="3290316"/>
              <a:ext cx="2089403" cy="201472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61331" y="2945891"/>
              <a:ext cx="2122932" cy="265480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22620" y="3290316"/>
              <a:ext cx="2089403" cy="2014727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3987802" y="3237434"/>
            <a:ext cx="3209291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1321402" algn="l"/>
                <a:tab pos="2299913" algn="l"/>
              </a:tabLst>
            </a:pPr>
            <a:r>
              <a:rPr sz="7200" b="1" spc="-51" dirty="0">
                <a:solidFill>
                  <a:srgbClr val="FFFF00"/>
                </a:solidFill>
                <a:latin typeface="Wingdings"/>
                <a:cs typeface="Wingdings"/>
              </a:rPr>
              <a:t></a:t>
            </a:r>
            <a:r>
              <a:rPr sz="7200" dirty="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sz="9600" b="1" spc="-51" dirty="0">
                <a:solidFill>
                  <a:srgbClr val="FFFF00"/>
                </a:solidFill>
                <a:latin typeface="Calibri"/>
                <a:cs typeface="Calibri"/>
              </a:rPr>
              <a:t>?</a:t>
            </a:r>
            <a:r>
              <a:rPr sz="9600" b="1" dirty="0">
                <a:solidFill>
                  <a:srgbClr val="FFFF00"/>
                </a:solidFill>
                <a:latin typeface="Calibri"/>
                <a:cs typeface="Calibri"/>
              </a:rPr>
              <a:t>	</a:t>
            </a:r>
            <a:r>
              <a:rPr sz="7200" b="1" spc="-51" dirty="0">
                <a:solidFill>
                  <a:srgbClr val="FFFF00"/>
                </a:solidFill>
                <a:latin typeface="Wingdings"/>
                <a:cs typeface="Wingdings"/>
              </a:rPr>
              <a:t></a:t>
            </a:r>
            <a:endParaRPr sz="7200">
              <a:latin typeface="Wingdings"/>
              <a:cs typeface="Wingding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683503" y="539879"/>
            <a:ext cx="392239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solidFill>
                  <a:srgbClr val="151515"/>
                </a:solidFill>
                <a:latin typeface="Times New Roman"/>
                <a:cs typeface="Times New Roman"/>
              </a:rPr>
              <a:t>Surficial</a:t>
            </a:r>
            <a:r>
              <a:rPr spc="-60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151515"/>
                </a:solidFill>
                <a:latin typeface="Times New Roman"/>
                <a:cs typeface="Times New Roman"/>
              </a:rPr>
              <a:t>Geology</a:t>
            </a:r>
            <a:r>
              <a:rPr spc="-45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151515"/>
                </a:solidFill>
                <a:latin typeface="Times New Roman"/>
                <a:cs typeface="Times New Roman"/>
              </a:rPr>
              <a:t>of</a:t>
            </a:r>
            <a:r>
              <a:rPr spc="-40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151515"/>
                </a:solidFill>
                <a:latin typeface="Times New Roman"/>
                <a:cs typeface="Times New Roman"/>
              </a:rPr>
              <a:t>Kane</a:t>
            </a:r>
            <a:r>
              <a:rPr spc="-45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pc="-20" dirty="0">
                <a:solidFill>
                  <a:srgbClr val="151515"/>
                </a:solidFill>
                <a:latin typeface="Times New Roman"/>
                <a:cs typeface="Times New Roman"/>
              </a:rPr>
              <a:t>County,</a:t>
            </a:r>
            <a:r>
              <a:rPr spc="-71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pc="-11" dirty="0">
                <a:solidFill>
                  <a:srgbClr val="151515"/>
                </a:solidFill>
                <a:latin typeface="Times New Roman"/>
                <a:cs typeface="Times New Roman"/>
              </a:rPr>
              <a:t>Illinois</a:t>
            </a:r>
            <a:endParaRPr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4267200"/>
          </a:xfrm>
          <a:custGeom>
            <a:avLst/>
            <a:gdLst/>
            <a:ahLst/>
            <a:cxnLst/>
            <a:rect l="l" t="t" r="r" b="b"/>
            <a:pathLst>
              <a:path w="12192000" h="4267200">
                <a:moveTo>
                  <a:pt x="0" y="4267200"/>
                </a:moveTo>
                <a:lnTo>
                  <a:pt x="12192000" y="4267200"/>
                </a:lnTo>
                <a:lnTo>
                  <a:pt x="12192000" y="0"/>
                </a:lnTo>
                <a:lnTo>
                  <a:pt x="0" y="0"/>
                </a:lnTo>
                <a:lnTo>
                  <a:pt x="0" y="4267200"/>
                </a:lnTo>
                <a:close/>
              </a:path>
            </a:pathLst>
          </a:custGeom>
          <a:solidFill>
            <a:srgbClr val="0068A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574" y="4267200"/>
            <a:ext cx="12187555" cy="2590800"/>
            <a:chOff x="4572" y="4267200"/>
            <a:chExt cx="12187555" cy="25908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2" y="4267200"/>
              <a:ext cx="12187428" cy="25908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04403" y="6048755"/>
              <a:ext cx="1126236" cy="51815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89748" y="6096000"/>
              <a:ext cx="955548" cy="43586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07095" y="6146292"/>
              <a:ext cx="728472" cy="32918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92440" y="6184392"/>
              <a:ext cx="556259" cy="25298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64067" y="6225539"/>
              <a:ext cx="406907" cy="17068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69707" y="5897879"/>
              <a:ext cx="810768" cy="25603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822691" y="6620255"/>
              <a:ext cx="940308" cy="10515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467600" y="6201155"/>
              <a:ext cx="188975" cy="34290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555991" y="5945123"/>
              <a:ext cx="1588007" cy="7315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546591" y="5907023"/>
              <a:ext cx="204216" cy="4724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278367" y="6268211"/>
              <a:ext cx="178307" cy="8381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800600" y="6245351"/>
              <a:ext cx="1350264" cy="59893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898136" y="6283451"/>
              <a:ext cx="1149096" cy="52730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012436" y="6345935"/>
              <a:ext cx="940308" cy="40843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158739" y="6391655"/>
              <a:ext cx="647700" cy="3048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241036" y="6438900"/>
              <a:ext cx="480060" cy="21488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381243" y="6504432"/>
              <a:ext cx="190500" cy="9448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471160" y="6067044"/>
              <a:ext cx="950976" cy="29565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533900" y="6115811"/>
              <a:ext cx="1888235" cy="73304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407407" y="6077711"/>
              <a:ext cx="861060" cy="77114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323075" y="6420611"/>
              <a:ext cx="228600" cy="399288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3951732" y="5850635"/>
              <a:ext cx="2193290" cy="998219"/>
            </a:xfrm>
            <a:custGeom>
              <a:avLst/>
              <a:gdLst/>
              <a:ahLst/>
              <a:cxnLst/>
              <a:rect l="l" t="t" r="r" b="b"/>
              <a:pathLst>
                <a:path w="2193290" h="998220">
                  <a:moveTo>
                    <a:pt x="362712" y="295262"/>
                  </a:moveTo>
                  <a:lnTo>
                    <a:pt x="324485" y="266700"/>
                  </a:lnTo>
                  <a:lnTo>
                    <a:pt x="182372" y="361911"/>
                  </a:lnTo>
                  <a:lnTo>
                    <a:pt x="91186" y="457111"/>
                  </a:lnTo>
                  <a:lnTo>
                    <a:pt x="27559" y="569785"/>
                  </a:lnTo>
                  <a:lnTo>
                    <a:pt x="0" y="684034"/>
                  </a:lnTo>
                  <a:lnTo>
                    <a:pt x="12700" y="769721"/>
                  </a:lnTo>
                  <a:lnTo>
                    <a:pt x="53086" y="845883"/>
                  </a:lnTo>
                  <a:lnTo>
                    <a:pt x="103886" y="922045"/>
                  </a:lnTo>
                  <a:lnTo>
                    <a:pt x="182372" y="998220"/>
                  </a:lnTo>
                  <a:lnTo>
                    <a:pt x="258826" y="998220"/>
                  </a:lnTo>
                  <a:lnTo>
                    <a:pt x="182372" y="922045"/>
                  </a:lnTo>
                  <a:lnTo>
                    <a:pt x="116713" y="845883"/>
                  </a:lnTo>
                  <a:lnTo>
                    <a:pt x="78486" y="769721"/>
                  </a:lnTo>
                  <a:lnTo>
                    <a:pt x="65786" y="684034"/>
                  </a:lnTo>
                  <a:lnTo>
                    <a:pt x="91186" y="569785"/>
                  </a:lnTo>
                  <a:lnTo>
                    <a:pt x="142113" y="474573"/>
                  </a:lnTo>
                  <a:lnTo>
                    <a:pt x="245999" y="380949"/>
                  </a:lnTo>
                  <a:lnTo>
                    <a:pt x="362712" y="295262"/>
                  </a:lnTo>
                  <a:close/>
                </a:path>
                <a:path w="2193290" h="998220">
                  <a:moveTo>
                    <a:pt x="2193036" y="66573"/>
                  </a:moveTo>
                  <a:lnTo>
                    <a:pt x="2036318" y="38036"/>
                  </a:lnTo>
                  <a:lnTo>
                    <a:pt x="1881759" y="19024"/>
                  </a:lnTo>
                  <a:lnTo>
                    <a:pt x="1521841" y="0"/>
                  </a:lnTo>
                  <a:lnTo>
                    <a:pt x="1212723" y="19024"/>
                  </a:lnTo>
                  <a:lnTo>
                    <a:pt x="916432" y="57061"/>
                  </a:lnTo>
                  <a:lnTo>
                    <a:pt x="658114" y="123621"/>
                  </a:lnTo>
                  <a:lnTo>
                    <a:pt x="425196" y="209219"/>
                  </a:lnTo>
                  <a:lnTo>
                    <a:pt x="465455" y="237744"/>
                  </a:lnTo>
                  <a:lnTo>
                    <a:pt x="683514" y="152158"/>
                  </a:lnTo>
                  <a:lnTo>
                    <a:pt x="941832" y="85585"/>
                  </a:lnTo>
                  <a:lnTo>
                    <a:pt x="1225550" y="47548"/>
                  </a:lnTo>
                  <a:lnTo>
                    <a:pt x="1521841" y="28524"/>
                  </a:lnTo>
                  <a:lnTo>
                    <a:pt x="1689100" y="38036"/>
                  </a:lnTo>
                  <a:lnTo>
                    <a:pt x="1869059" y="47548"/>
                  </a:lnTo>
                  <a:lnTo>
                    <a:pt x="2023618" y="66573"/>
                  </a:lnTo>
                  <a:lnTo>
                    <a:pt x="2178177" y="95097"/>
                  </a:lnTo>
                  <a:lnTo>
                    <a:pt x="2193036" y="66573"/>
                  </a:lnTo>
                  <a:close/>
                </a:path>
              </a:pathLst>
            </a:custGeom>
            <a:solidFill>
              <a:srgbClr val="0087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246875" y="5954267"/>
              <a:ext cx="762000" cy="894588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907280" y="5763767"/>
              <a:ext cx="2281428" cy="67513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993636" y="6477000"/>
              <a:ext cx="207264" cy="371856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3759707" y="5830824"/>
              <a:ext cx="1018540" cy="1018540"/>
            </a:xfrm>
            <a:custGeom>
              <a:avLst/>
              <a:gdLst/>
              <a:ahLst/>
              <a:cxnLst/>
              <a:rect l="l" t="t" r="r" b="b"/>
              <a:pathLst>
                <a:path w="1018539" h="1018540">
                  <a:moveTo>
                    <a:pt x="967232" y="0"/>
                  </a:moveTo>
                  <a:lnTo>
                    <a:pt x="759841" y="57175"/>
                  </a:lnTo>
                  <a:lnTo>
                    <a:pt x="579882" y="123875"/>
                  </a:lnTo>
                  <a:lnTo>
                    <a:pt x="412750" y="200113"/>
                  </a:lnTo>
                  <a:lnTo>
                    <a:pt x="270891" y="285876"/>
                  </a:lnTo>
                  <a:lnTo>
                    <a:pt x="154559" y="381165"/>
                  </a:lnTo>
                  <a:lnTo>
                    <a:pt x="78359" y="484403"/>
                  </a:lnTo>
                  <a:lnTo>
                    <a:pt x="12700" y="589216"/>
                  </a:lnTo>
                  <a:lnTo>
                    <a:pt x="0" y="703567"/>
                  </a:lnTo>
                  <a:lnTo>
                    <a:pt x="12700" y="789330"/>
                  </a:lnTo>
                  <a:lnTo>
                    <a:pt x="38100" y="865568"/>
                  </a:lnTo>
                  <a:lnTo>
                    <a:pt x="91059" y="941793"/>
                  </a:lnTo>
                  <a:lnTo>
                    <a:pt x="154559" y="1018032"/>
                  </a:lnTo>
                  <a:lnTo>
                    <a:pt x="205359" y="1018032"/>
                  </a:lnTo>
                  <a:lnTo>
                    <a:pt x="141859" y="941793"/>
                  </a:lnTo>
                  <a:lnTo>
                    <a:pt x="91059" y="865568"/>
                  </a:lnTo>
                  <a:lnTo>
                    <a:pt x="50800" y="789330"/>
                  </a:lnTo>
                  <a:lnTo>
                    <a:pt x="38100" y="703567"/>
                  </a:lnTo>
                  <a:lnTo>
                    <a:pt x="50800" y="589216"/>
                  </a:lnTo>
                  <a:lnTo>
                    <a:pt x="116459" y="484403"/>
                  </a:lnTo>
                  <a:lnTo>
                    <a:pt x="192659" y="390690"/>
                  </a:lnTo>
                  <a:lnTo>
                    <a:pt x="308991" y="295401"/>
                  </a:lnTo>
                  <a:lnTo>
                    <a:pt x="450850" y="209638"/>
                  </a:lnTo>
                  <a:lnTo>
                    <a:pt x="617982" y="133413"/>
                  </a:lnTo>
                  <a:lnTo>
                    <a:pt x="812673" y="76238"/>
                  </a:lnTo>
                  <a:lnTo>
                    <a:pt x="1018032" y="19062"/>
                  </a:lnTo>
                  <a:lnTo>
                    <a:pt x="967232" y="0"/>
                  </a:lnTo>
                  <a:close/>
                </a:path>
              </a:pathLst>
            </a:custGeom>
            <a:solidFill>
              <a:srgbClr val="0087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889491" y="5401055"/>
              <a:ext cx="2542031" cy="115976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737091" y="5343144"/>
              <a:ext cx="1152144" cy="117043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0143743" y="5334000"/>
              <a:ext cx="1287779" cy="40081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1102340" y="6361176"/>
              <a:ext cx="152400" cy="85343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9535667" y="6466332"/>
              <a:ext cx="1490472" cy="17068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1292840" y="5800344"/>
              <a:ext cx="301751" cy="54102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0712195" y="5753100"/>
              <a:ext cx="175259" cy="143256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9409176" y="5638800"/>
              <a:ext cx="1516380" cy="684530"/>
            </a:xfrm>
            <a:custGeom>
              <a:avLst/>
              <a:gdLst/>
              <a:ahLst/>
              <a:cxnLst/>
              <a:rect l="l" t="t" r="r" b="b"/>
              <a:pathLst>
                <a:path w="1516379" h="684529">
                  <a:moveTo>
                    <a:pt x="759205" y="0"/>
                  </a:moveTo>
                  <a:lnTo>
                    <a:pt x="606932" y="9524"/>
                  </a:lnTo>
                  <a:lnTo>
                    <a:pt x="467359" y="28574"/>
                  </a:lnTo>
                  <a:lnTo>
                    <a:pt x="340486" y="57149"/>
                  </a:lnTo>
                  <a:lnTo>
                    <a:pt x="226313" y="104787"/>
                  </a:lnTo>
                  <a:lnTo>
                    <a:pt x="126872" y="152412"/>
                  </a:lnTo>
                  <a:lnTo>
                    <a:pt x="63499" y="209562"/>
                  </a:lnTo>
                  <a:lnTo>
                    <a:pt x="12699" y="276250"/>
                  </a:lnTo>
                  <a:lnTo>
                    <a:pt x="0" y="342925"/>
                  </a:lnTo>
                  <a:lnTo>
                    <a:pt x="12699" y="408025"/>
                  </a:lnTo>
                  <a:lnTo>
                    <a:pt x="63499" y="474700"/>
                  </a:lnTo>
                  <a:lnTo>
                    <a:pt x="126872" y="531863"/>
                  </a:lnTo>
                  <a:lnTo>
                    <a:pt x="226313" y="589013"/>
                  </a:lnTo>
                  <a:lnTo>
                    <a:pt x="340486" y="627126"/>
                  </a:lnTo>
                  <a:lnTo>
                    <a:pt x="467359" y="655701"/>
                  </a:lnTo>
                  <a:lnTo>
                    <a:pt x="606932" y="674751"/>
                  </a:lnTo>
                  <a:lnTo>
                    <a:pt x="759205" y="684276"/>
                  </a:lnTo>
                  <a:lnTo>
                    <a:pt x="909446" y="674751"/>
                  </a:lnTo>
                  <a:lnTo>
                    <a:pt x="1049019" y="655701"/>
                  </a:lnTo>
                  <a:lnTo>
                    <a:pt x="1188592" y="627126"/>
                  </a:lnTo>
                  <a:lnTo>
                    <a:pt x="1290065" y="589013"/>
                  </a:lnTo>
                  <a:lnTo>
                    <a:pt x="1389506" y="531863"/>
                  </a:lnTo>
                  <a:lnTo>
                    <a:pt x="1452879" y="474700"/>
                  </a:lnTo>
                  <a:lnTo>
                    <a:pt x="1503679" y="408025"/>
                  </a:lnTo>
                  <a:lnTo>
                    <a:pt x="1516379" y="342925"/>
                  </a:lnTo>
                  <a:lnTo>
                    <a:pt x="1516379" y="323875"/>
                  </a:lnTo>
                  <a:lnTo>
                    <a:pt x="1503679" y="304825"/>
                  </a:lnTo>
                  <a:lnTo>
                    <a:pt x="1452879" y="314350"/>
                  </a:lnTo>
                  <a:lnTo>
                    <a:pt x="1465579" y="333400"/>
                  </a:lnTo>
                  <a:lnTo>
                    <a:pt x="1465579" y="342925"/>
                  </a:lnTo>
                  <a:lnTo>
                    <a:pt x="1452879" y="408025"/>
                  </a:lnTo>
                  <a:lnTo>
                    <a:pt x="1414906" y="465175"/>
                  </a:lnTo>
                  <a:lnTo>
                    <a:pt x="1338706" y="522338"/>
                  </a:lnTo>
                  <a:lnTo>
                    <a:pt x="1264665" y="569963"/>
                  </a:lnTo>
                  <a:lnTo>
                    <a:pt x="1150492" y="608063"/>
                  </a:lnTo>
                  <a:lnTo>
                    <a:pt x="1036319" y="636651"/>
                  </a:lnTo>
                  <a:lnTo>
                    <a:pt x="896746" y="655701"/>
                  </a:lnTo>
                  <a:lnTo>
                    <a:pt x="759205" y="665226"/>
                  </a:lnTo>
                  <a:lnTo>
                    <a:pt x="619632" y="655701"/>
                  </a:lnTo>
                  <a:lnTo>
                    <a:pt x="480059" y="636651"/>
                  </a:lnTo>
                  <a:lnTo>
                    <a:pt x="365886" y="608063"/>
                  </a:lnTo>
                  <a:lnTo>
                    <a:pt x="251713" y="569963"/>
                  </a:lnTo>
                  <a:lnTo>
                    <a:pt x="177672" y="522338"/>
                  </a:lnTo>
                  <a:lnTo>
                    <a:pt x="101472" y="465175"/>
                  </a:lnTo>
                  <a:lnTo>
                    <a:pt x="63499" y="408025"/>
                  </a:lnTo>
                  <a:lnTo>
                    <a:pt x="50799" y="342925"/>
                  </a:lnTo>
                  <a:lnTo>
                    <a:pt x="63499" y="276250"/>
                  </a:lnTo>
                  <a:lnTo>
                    <a:pt x="101472" y="219100"/>
                  </a:lnTo>
                  <a:lnTo>
                    <a:pt x="177672" y="161937"/>
                  </a:lnTo>
                  <a:lnTo>
                    <a:pt x="251713" y="114312"/>
                  </a:lnTo>
                  <a:lnTo>
                    <a:pt x="365886" y="76212"/>
                  </a:lnTo>
                  <a:lnTo>
                    <a:pt x="480059" y="47624"/>
                  </a:lnTo>
                  <a:lnTo>
                    <a:pt x="619632" y="28574"/>
                  </a:lnTo>
                  <a:lnTo>
                    <a:pt x="759205" y="19049"/>
                  </a:lnTo>
                  <a:lnTo>
                    <a:pt x="884046" y="28574"/>
                  </a:lnTo>
                  <a:lnTo>
                    <a:pt x="1010919" y="47624"/>
                  </a:lnTo>
                  <a:lnTo>
                    <a:pt x="1125092" y="76212"/>
                  </a:lnTo>
                  <a:lnTo>
                    <a:pt x="1226692" y="104787"/>
                  </a:lnTo>
                  <a:lnTo>
                    <a:pt x="1239265" y="76212"/>
                  </a:lnTo>
                  <a:lnTo>
                    <a:pt x="1010919" y="19049"/>
                  </a:lnTo>
                  <a:lnTo>
                    <a:pt x="759205" y="0"/>
                  </a:lnTo>
                  <a:close/>
                </a:path>
              </a:pathLst>
            </a:custGeom>
            <a:solidFill>
              <a:srgbClr val="0087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9204960" y="5571744"/>
              <a:ext cx="1921763" cy="845819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9660636" y="5544311"/>
              <a:ext cx="772668" cy="103631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9447276" y="5647944"/>
              <a:ext cx="138683" cy="76200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9622536" y="5727191"/>
              <a:ext cx="1095755" cy="50749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9689591" y="5762244"/>
              <a:ext cx="944879" cy="431292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9758172" y="5794247"/>
              <a:ext cx="816864" cy="370331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9851136" y="5838444"/>
              <a:ext cx="630935" cy="281939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9927336" y="5870447"/>
              <a:ext cx="469392" cy="220980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0029443" y="5917692"/>
              <a:ext cx="266700" cy="129539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1175491" y="5058155"/>
              <a:ext cx="810767" cy="152400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1250167" y="4800600"/>
              <a:ext cx="545592" cy="85343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1948160" y="4867655"/>
              <a:ext cx="128016" cy="246887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1376660" y="5152644"/>
              <a:ext cx="406907" cy="28956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1227307" y="4829555"/>
              <a:ext cx="339851" cy="295656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1618976" y="4829555"/>
              <a:ext cx="393192" cy="333756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1314176" y="4853940"/>
              <a:ext cx="632460" cy="295656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1390376" y="4898136"/>
              <a:ext cx="480059" cy="208787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1436095" y="4919472"/>
              <a:ext cx="385572" cy="161544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1495531" y="4936236"/>
              <a:ext cx="265175" cy="129539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1553443" y="4960619"/>
              <a:ext cx="153924" cy="7467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74" y="1315214"/>
            <a:ext cx="12187555" cy="5542915"/>
            <a:chOff x="4572" y="1315211"/>
            <a:chExt cx="12187555" cy="55429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25383" y="1315211"/>
              <a:ext cx="4117848" cy="525475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056" y="3144011"/>
              <a:ext cx="4328160" cy="78943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2148" y="3570732"/>
              <a:ext cx="3520440" cy="789432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275033" y="3237101"/>
            <a:ext cx="3783329" cy="8739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7656" marR="5080" indent="-355591">
              <a:spcBef>
                <a:spcPts val="95"/>
              </a:spcBef>
            </a:pPr>
            <a:r>
              <a:rPr sz="2800" dirty="0">
                <a:solidFill>
                  <a:srgbClr val="FFFF00"/>
                </a:solidFill>
                <a:latin typeface="Arial"/>
                <a:cs typeface="Arial"/>
              </a:rPr>
              <a:t>Buried</a:t>
            </a:r>
            <a:r>
              <a:rPr sz="2800" spc="-7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00"/>
                </a:solidFill>
                <a:latin typeface="Arial"/>
                <a:cs typeface="Arial"/>
              </a:rPr>
              <a:t>Bedrock</a:t>
            </a:r>
            <a:r>
              <a:rPr sz="2800" spc="-8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spc="-11" dirty="0">
                <a:solidFill>
                  <a:srgbClr val="FFFF00"/>
                </a:solidFill>
                <a:latin typeface="Arial"/>
                <a:cs typeface="Arial"/>
              </a:rPr>
              <a:t>Surface </a:t>
            </a:r>
            <a:r>
              <a:rPr sz="2800" dirty="0">
                <a:solidFill>
                  <a:srgbClr val="FFFF00"/>
                </a:solidFill>
                <a:latin typeface="Arial"/>
                <a:cs typeface="Arial"/>
              </a:rPr>
              <a:t>Topographical</a:t>
            </a:r>
            <a:r>
              <a:rPr sz="2800" spc="-14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FFFF00"/>
                </a:solidFill>
                <a:latin typeface="Arial"/>
                <a:cs typeface="Arial"/>
              </a:rPr>
              <a:t>Map</a:t>
            </a:r>
            <a:endParaRPr sz="28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78879" y="4404351"/>
            <a:ext cx="3175635" cy="1992853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0" tIns="12700" rIns="0" bIns="0" rtlCol="0">
            <a:spAutoFit/>
          </a:bodyPr>
          <a:lstStyle/>
          <a:p>
            <a:pPr marL="146682" algn="ctr">
              <a:spcBef>
                <a:spcPts val="100"/>
              </a:spcBef>
            </a:pPr>
            <a:r>
              <a:rPr lang="en-US" sz="2400" b="1" dirty="0">
                <a:solidFill>
                  <a:srgbClr val="00B050"/>
                </a:solidFill>
                <a:latin typeface="Arial"/>
                <a:cs typeface="Arial"/>
              </a:rPr>
              <a:t>GREEN</a:t>
            </a:r>
            <a:r>
              <a:rPr lang="en-US" sz="2400" b="1" dirty="0">
                <a:solidFill>
                  <a:srgbClr val="CCEBFF"/>
                </a:solidFill>
                <a:latin typeface="Arial"/>
                <a:cs typeface="Arial"/>
              </a:rPr>
              <a:t> </a:t>
            </a:r>
            <a:r>
              <a:rPr lang="en-US" sz="2400" b="1" spc="-5" dirty="0">
                <a:solidFill>
                  <a:srgbClr val="CCEBFF"/>
                </a:solidFill>
                <a:latin typeface="Arial"/>
                <a:cs typeface="Arial"/>
              </a:rPr>
              <a:t> </a:t>
            </a:r>
            <a:r>
              <a:rPr lang="en-US" sz="2400" b="1" dirty="0">
                <a:solidFill>
                  <a:srgbClr val="CCEBFF"/>
                </a:solidFill>
                <a:latin typeface="Arial"/>
                <a:cs typeface="Arial"/>
              </a:rPr>
              <a:t>600’</a:t>
            </a:r>
            <a:r>
              <a:rPr lang="en-US" sz="2400" b="1" spc="-5" dirty="0">
                <a:solidFill>
                  <a:srgbClr val="CCEBFF"/>
                </a:solidFill>
                <a:latin typeface="Arial"/>
                <a:cs typeface="Arial"/>
              </a:rPr>
              <a:t> </a:t>
            </a:r>
            <a:r>
              <a:rPr lang="en-US" sz="2400" b="1" dirty="0">
                <a:solidFill>
                  <a:srgbClr val="CCEBFF"/>
                </a:solidFill>
                <a:latin typeface="Arial"/>
                <a:cs typeface="Arial"/>
              </a:rPr>
              <a:t>to</a:t>
            </a:r>
            <a:r>
              <a:rPr lang="en-US" sz="2400" b="1" spc="-11" dirty="0">
                <a:solidFill>
                  <a:srgbClr val="CCEBFF"/>
                </a:solidFill>
                <a:latin typeface="Arial"/>
                <a:cs typeface="Arial"/>
              </a:rPr>
              <a:t> </a:t>
            </a:r>
            <a:r>
              <a:rPr lang="en-US" sz="2400" b="1" spc="-20" dirty="0">
                <a:solidFill>
                  <a:srgbClr val="CCEBFF"/>
                </a:solidFill>
                <a:latin typeface="Arial"/>
                <a:cs typeface="Arial"/>
              </a:rPr>
              <a:t>649’</a:t>
            </a:r>
            <a:endParaRPr lang="en-US" sz="2400" b="1" dirty="0">
              <a:latin typeface="Arial"/>
              <a:cs typeface="Arial"/>
            </a:endParaRPr>
          </a:p>
          <a:p>
            <a:pPr marL="12700" algn="ctr">
              <a:tabLst>
                <a:tab pos="1451574" algn="l"/>
              </a:tabLst>
            </a:pPr>
            <a:r>
              <a:rPr lang="en-US" sz="2400" b="1" spc="-11" dirty="0">
                <a:solidFill>
                  <a:srgbClr val="FFFF00"/>
                </a:solidFill>
                <a:latin typeface="Arial"/>
                <a:cs typeface="Arial"/>
              </a:rPr>
              <a:t>YELLOW</a:t>
            </a:r>
            <a:r>
              <a:rPr lang="en-US" sz="2400" b="1" spc="-11" dirty="0">
                <a:solidFill>
                  <a:srgbClr val="CCEBFF"/>
                </a:solidFill>
                <a:latin typeface="Arial"/>
                <a:cs typeface="Arial"/>
              </a:rPr>
              <a:t>  </a:t>
            </a:r>
            <a:r>
              <a:rPr lang="en-US" sz="2400" b="1" dirty="0">
                <a:solidFill>
                  <a:srgbClr val="CCEBFF"/>
                </a:solidFill>
                <a:latin typeface="Arial"/>
                <a:cs typeface="Arial"/>
              </a:rPr>
              <a:t>550’</a:t>
            </a:r>
            <a:r>
              <a:rPr lang="en-US" sz="2400" b="1" spc="-11" dirty="0">
                <a:solidFill>
                  <a:srgbClr val="CCEBFF"/>
                </a:solidFill>
                <a:latin typeface="Arial"/>
                <a:cs typeface="Arial"/>
              </a:rPr>
              <a:t> </a:t>
            </a:r>
            <a:r>
              <a:rPr lang="en-US" sz="2400" b="1" dirty="0">
                <a:solidFill>
                  <a:srgbClr val="CCEBFF"/>
                </a:solidFill>
                <a:latin typeface="Arial"/>
                <a:cs typeface="Arial"/>
              </a:rPr>
              <a:t>to</a:t>
            </a:r>
            <a:r>
              <a:rPr lang="en-US" sz="2400" b="1" spc="-15" dirty="0">
                <a:solidFill>
                  <a:srgbClr val="CCEBFF"/>
                </a:solidFill>
                <a:latin typeface="Arial"/>
                <a:cs typeface="Arial"/>
              </a:rPr>
              <a:t> </a:t>
            </a:r>
            <a:r>
              <a:rPr lang="en-US" sz="2400" b="1" spc="-20" dirty="0">
                <a:solidFill>
                  <a:srgbClr val="CCEBFF"/>
                </a:solidFill>
                <a:latin typeface="Arial"/>
                <a:cs typeface="Arial"/>
              </a:rPr>
              <a:t>599’</a:t>
            </a:r>
            <a:endParaRPr lang="en-US" sz="2400" b="1" dirty="0">
              <a:latin typeface="Arial"/>
              <a:cs typeface="Arial"/>
            </a:endParaRPr>
          </a:p>
          <a:p>
            <a:pPr algn="ctr">
              <a:spcBef>
                <a:spcPts val="100"/>
              </a:spcBef>
              <a:tabLst>
                <a:tab pos="1574126" algn="l"/>
              </a:tabLst>
            </a:pPr>
            <a:r>
              <a:rPr sz="2400" b="1" spc="-11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ORANGE</a:t>
            </a:r>
            <a:r>
              <a:rPr lang="en-US" sz="2400" b="1" spc="-11" dirty="0">
                <a:solidFill>
                  <a:srgbClr val="CCEBFF"/>
                </a:solidFill>
                <a:latin typeface="Arial"/>
                <a:cs typeface="Arial"/>
              </a:rPr>
              <a:t>  </a:t>
            </a:r>
            <a:r>
              <a:rPr sz="2400" b="1" dirty="0">
                <a:solidFill>
                  <a:srgbClr val="CCEBFF"/>
                </a:solidFill>
                <a:latin typeface="Arial"/>
                <a:cs typeface="Arial"/>
              </a:rPr>
              <a:t>500’</a:t>
            </a:r>
            <a:r>
              <a:rPr sz="2400" b="1" spc="-11" dirty="0">
                <a:solidFill>
                  <a:srgbClr val="CCEB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CCEBFF"/>
                </a:solidFill>
                <a:latin typeface="Arial"/>
                <a:cs typeface="Arial"/>
              </a:rPr>
              <a:t>to</a:t>
            </a:r>
            <a:r>
              <a:rPr sz="2400" b="1" spc="-5" dirty="0">
                <a:solidFill>
                  <a:srgbClr val="CCEBFF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CCEBFF"/>
                </a:solidFill>
                <a:latin typeface="Arial"/>
                <a:cs typeface="Arial"/>
              </a:rPr>
              <a:t>549’</a:t>
            </a:r>
            <a:endParaRPr sz="2400" b="1" dirty="0">
              <a:latin typeface="Arial"/>
              <a:cs typeface="Arial"/>
            </a:endParaRPr>
          </a:p>
          <a:p>
            <a:pPr algn="ctr">
              <a:tabLst>
                <a:tab pos="812145" algn="l"/>
              </a:tabLst>
            </a:pPr>
            <a:r>
              <a:rPr sz="2400" b="1" spc="-25" dirty="0">
                <a:solidFill>
                  <a:srgbClr val="FF0000"/>
                </a:solidFill>
                <a:latin typeface="Arial"/>
                <a:cs typeface="Arial"/>
              </a:rPr>
              <a:t>RED</a:t>
            </a:r>
            <a:r>
              <a:rPr lang="en-US" sz="2400" b="1" spc="-25" dirty="0">
                <a:solidFill>
                  <a:srgbClr val="CCEBFF"/>
                </a:solidFill>
                <a:latin typeface="Arial"/>
                <a:cs typeface="Arial"/>
              </a:rPr>
              <a:t>  </a:t>
            </a:r>
            <a:r>
              <a:rPr sz="2400" b="1" dirty="0">
                <a:solidFill>
                  <a:srgbClr val="CCEBFF"/>
                </a:solidFill>
                <a:latin typeface="Arial"/>
                <a:cs typeface="Arial"/>
              </a:rPr>
              <a:t>450’</a:t>
            </a:r>
            <a:r>
              <a:rPr sz="2400" b="1" spc="-15" dirty="0">
                <a:solidFill>
                  <a:srgbClr val="CCEB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CCEBFF"/>
                </a:solidFill>
                <a:latin typeface="Arial"/>
                <a:cs typeface="Arial"/>
              </a:rPr>
              <a:t>to</a:t>
            </a:r>
            <a:r>
              <a:rPr sz="2400" b="1" spc="-5" dirty="0">
                <a:solidFill>
                  <a:srgbClr val="CCEBFF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CCEBFF"/>
                </a:solidFill>
                <a:latin typeface="Arial"/>
                <a:cs typeface="Arial"/>
              </a:rPr>
              <a:t>499’</a:t>
            </a:r>
            <a:endParaRPr sz="2400" b="1" dirty="0">
              <a:latin typeface="Arial"/>
              <a:cs typeface="Arial"/>
            </a:endParaRPr>
          </a:p>
          <a:p>
            <a:pPr marL="21590">
              <a:spcBef>
                <a:spcPts val="1940"/>
              </a:spcBef>
            </a:pPr>
            <a:r>
              <a:rPr sz="1600" dirty="0">
                <a:solidFill>
                  <a:srgbClr val="CCEBFF"/>
                </a:solidFill>
                <a:latin typeface="Arial"/>
                <a:cs typeface="Arial"/>
              </a:rPr>
              <a:t>ELEVATION</a:t>
            </a:r>
            <a:r>
              <a:rPr sz="1600" spc="-71" dirty="0">
                <a:solidFill>
                  <a:srgbClr val="CCEB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CCEBFF"/>
                </a:solidFill>
                <a:latin typeface="Arial"/>
                <a:cs typeface="Arial"/>
              </a:rPr>
              <a:t>ABOVE</a:t>
            </a:r>
            <a:r>
              <a:rPr sz="1600" spc="-60" dirty="0">
                <a:solidFill>
                  <a:srgbClr val="CCEB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CCEBFF"/>
                </a:solidFill>
                <a:latin typeface="Arial"/>
                <a:cs typeface="Arial"/>
              </a:rPr>
              <a:t>SEA</a:t>
            </a:r>
            <a:r>
              <a:rPr sz="1600" spc="-65" dirty="0">
                <a:solidFill>
                  <a:srgbClr val="CCEBFF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CCEBFF"/>
                </a:solidFill>
                <a:latin typeface="Arial"/>
                <a:cs typeface="Arial"/>
              </a:rPr>
              <a:t>LEVEL</a:t>
            </a:r>
            <a:endParaRPr sz="1600" dirty="0">
              <a:latin typeface="Arial"/>
              <a:cs typeface="Arial"/>
            </a:endParaRPr>
          </a:p>
        </p:txBody>
      </p:sp>
      <p:pic>
        <p:nvPicPr>
          <p:cNvPr id="17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02835" y="236220"/>
            <a:ext cx="4343400" cy="6352032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5016247" y="1677163"/>
            <a:ext cx="762000" cy="593111"/>
          </a:xfrm>
          <a:prstGeom prst="rect">
            <a:avLst/>
          </a:prstGeom>
          <a:solidFill>
            <a:srgbClr val="FFFFFF"/>
          </a:solidFill>
          <a:ln w="25907">
            <a:solidFill>
              <a:srgbClr val="FF0000"/>
            </a:solidFill>
          </a:ln>
        </p:spPr>
        <p:txBody>
          <a:bodyPr vert="horz" wrap="square" lIns="0" tIns="38735" rIns="0" bIns="0" rtlCol="0">
            <a:spAutoFit/>
          </a:bodyPr>
          <a:lstStyle/>
          <a:p>
            <a:pPr marL="90168">
              <a:spcBef>
                <a:spcPts val="305"/>
              </a:spcBef>
            </a:pPr>
            <a:r>
              <a:rPr spc="-20" dirty="0">
                <a:solidFill>
                  <a:srgbClr val="FF0000"/>
                </a:solidFill>
                <a:latin typeface="Arial"/>
                <a:cs typeface="Arial"/>
              </a:rPr>
              <a:t>HIGH</a:t>
            </a:r>
            <a:endParaRPr>
              <a:latin typeface="Arial"/>
              <a:cs typeface="Arial"/>
            </a:endParaRPr>
          </a:p>
          <a:p>
            <a:pPr marL="154301">
              <a:spcBef>
                <a:spcPts val="5"/>
              </a:spcBef>
            </a:pPr>
            <a:r>
              <a:rPr spc="-20" dirty="0">
                <a:solidFill>
                  <a:srgbClr val="FF0000"/>
                </a:solidFill>
                <a:latin typeface="Arial"/>
                <a:cs typeface="Arial"/>
              </a:rPr>
              <a:t>800+</a:t>
            </a:r>
            <a:endParaRPr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818383" y="6104385"/>
            <a:ext cx="838200" cy="595035"/>
          </a:xfrm>
          <a:prstGeom prst="rect">
            <a:avLst/>
          </a:prstGeom>
          <a:solidFill>
            <a:srgbClr val="FFFFFF"/>
          </a:solidFill>
          <a:ln w="25907">
            <a:solidFill>
              <a:srgbClr val="FF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1438">
              <a:spcBef>
                <a:spcPts val="320"/>
              </a:spcBef>
            </a:pPr>
            <a:r>
              <a:rPr spc="-25" dirty="0">
                <a:solidFill>
                  <a:srgbClr val="FF0000"/>
                </a:solidFill>
                <a:latin typeface="Arial"/>
                <a:cs typeface="Arial"/>
              </a:rPr>
              <a:t>LOW</a:t>
            </a:r>
            <a:endParaRPr>
              <a:latin typeface="Arial"/>
              <a:cs typeface="Arial"/>
            </a:endParaRPr>
          </a:p>
          <a:p>
            <a:pPr marL="91438"/>
            <a:r>
              <a:rPr spc="-20" dirty="0">
                <a:solidFill>
                  <a:srgbClr val="FF0000"/>
                </a:solidFill>
                <a:latin typeface="Arial"/>
                <a:cs typeface="Arial"/>
              </a:rPr>
              <a:t>&lt;500</a:t>
            </a:r>
            <a:endParaRPr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158610" y="935484"/>
            <a:ext cx="425451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5715">
              <a:spcBef>
                <a:spcPts val="105"/>
              </a:spcBef>
            </a:pPr>
            <a:r>
              <a:rPr sz="1400" b="1" spc="-20" dirty="0">
                <a:solidFill>
                  <a:srgbClr val="FF0000"/>
                </a:solidFill>
                <a:latin typeface="Calibri"/>
                <a:cs typeface="Calibri"/>
              </a:rPr>
              <a:t>HIGH </a:t>
            </a: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700</a:t>
            </a:r>
            <a:r>
              <a:rPr sz="1400" b="1" spc="-11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b="1" spc="-51" dirty="0">
                <a:solidFill>
                  <a:srgbClr val="FF0000"/>
                </a:solidFill>
                <a:latin typeface="Calibri"/>
                <a:cs typeface="Calibri"/>
              </a:rPr>
              <a:t>+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219060" y="1596010"/>
            <a:ext cx="514351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spcBef>
                <a:spcPts val="105"/>
              </a:spcBef>
            </a:pPr>
            <a:r>
              <a:rPr sz="1400" b="1" spc="-25" dirty="0">
                <a:solidFill>
                  <a:srgbClr val="FF0000"/>
                </a:solidFill>
                <a:latin typeface="Calibri"/>
                <a:cs typeface="Calibri"/>
              </a:rPr>
              <a:t>LOW </a:t>
            </a:r>
            <a:r>
              <a:rPr sz="1400" b="1" spc="-11" dirty="0">
                <a:solidFill>
                  <a:srgbClr val="FF0000"/>
                </a:solidFill>
                <a:latin typeface="Calibri"/>
                <a:cs typeface="Calibri"/>
              </a:rPr>
              <a:t>600+/-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67056" y="309374"/>
            <a:ext cx="4211320" cy="2853055"/>
            <a:chOff x="67056" y="309372"/>
            <a:chExt cx="4211320" cy="2853055"/>
          </a:xfrm>
        </p:grpSpPr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5467" y="309372"/>
              <a:ext cx="3718560" cy="902207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1356" y="797052"/>
              <a:ext cx="3986784" cy="90220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7056" y="1284732"/>
              <a:ext cx="4210812" cy="90220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54736" y="1772411"/>
              <a:ext cx="3241548" cy="902208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40435" y="2260092"/>
              <a:ext cx="3357372" cy="902208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307950" y="415798"/>
            <a:ext cx="3592829" cy="247567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indent="-635" algn="ctr">
              <a:spcBef>
                <a:spcPts val="105"/>
              </a:spcBef>
            </a:pPr>
            <a:r>
              <a:rPr sz="3200" dirty="0">
                <a:solidFill>
                  <a:srgbClr val="FFFF00"/>
                </a:solidFill>
                <a:latin typeface="Arial"/>
                <a:cs typeface="Arial"/>
              </a:rPr>
              <a:t>Surficial</a:t>
            </a:r>
            <a:r>
              <a:rPr sz="3200" spc="-3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00"/>
                </a:solidFill>
                <a:latin typeface="Arial"/>
                <a:cs typeface="Arial"/>
              </a:rPr>
              <a:t>soils</a:t>
            </a:r>
            <a:r>
              <a:rPr sz="3200" spc="-3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spc="-25" dirty="0">
                <a:solidFill>
                  <a:srgbClr val="FFFF00"/>
                </a:solidFill>
                <a:latin typeface="Arial"/>
                <a:cs typeface="Arial"/>
              </a:rPr>
              <a:t>are </a:t>
            </a:r>
            <a:r>
              <a:rPr sz="3200" dirty="0">
                <a:solidFill>
                  <a:srgbClr val="FFFF00"/>
                </a:solidFill>
                <a:latin typeface="Arial"/>
                <a:cs typeface="Arial"/>
              </a:rPr>
              <a:t>those</a:t>
            </a:r>
            <a:r>
              <a:rPr sz="3200" spc="-6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00"/>
                </a:solidFill>
                <a:latin typeface="Arial"/>
                <a:cs typeface="Arial"/>
              </a:rPr>
              <a:t>that</a:t>
            </a:r>
            <a:r>
              <a:rPr sz="3200" spc="-3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00"/>
                </a:solidFill>
                <a:latin typeface="Arial"/>
                <a:cs typeface="Arial"/>
              </a:rPr>
              <a:t>begin</a:t>
            </a:r>
            <a:r>
              <a:rPr sz="3200" spc="-35" dirty="0">
                <a:solidFill>
                  <a:srgbClr val="FFFF00"/>
                </a:solidFill>
                <a:latin typeface="Arial"/>
                <a:cs typeface="Arial"/>
              </a:rPr>
              <a:t> at </a:t>
            </a:r>
            <a:r>
              <a:rPr sz="3200" dirty="0">
                <a:solidFill>
                  <a:srgbClr val="FFFF00"/>
                </a:solidFill>
                <a:latin typeface="Arial"/>
                <a:cs typeface="Arial"/>
              </a:rPr>
              <a:t>the</a:t>
            </a:r>
            <a:r>
              <a:rPr sz="3200" spc="-4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00"/>
                </a:solidFill>
                <a:latin typeface="Arial"/>
                <a:cs typeface="Arial"/>
              </a:rPr>
              <a:t>bedrock</a:t>
            </a:r>
            <a:r>
              <a:rPr sz="3200" spc="-3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spc="-11" dirty="0">
                <a:solidFill>
                  <a:srgbClr val="FFFF00"/>
                </a:solidFill>
                <a:latin typeface="Arial"/>
                <a:cs typeface="Arial"/>
              </a:rPr>
              <a:t>surface </a:t>
            </a:r>
            <a:r>
              <a:rPr sz="3200" dirty="0">
                <a:solidFill>
                  <a:srgbClr val="FFFF00"/>
                </a:solidFill>
                <a:latin typeface="Arial"/>
                <a:cs typeface="Arial"/>
              </a:rPr>
              <a:t>and</a:t>
            </a:r>
            <a:r>
              <a:rPr sz="3200" spc="-2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00"/>
                </a:solidFill>
                <a:latin typeface="Arial"/>
                <a:cs typeface="Arial"/>
              </a:rPr>
              <a:t>end</a:t>
            </a:r>
            <a:r>
              <a:rPr sz="3200" spc="-3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00"/>
                </a:solidFill>
                <a:latin typeface="Arial"/>
                <a:cs typeface="Arial"/>
              </a:rPr>
              <a:t>at</a:t>
            </a:r>
            <a:r>
              <a:rPr sz="3200" spc="-25" dirty="0">
                <a:solidFill>
                  <a:srgbClr val="FFFF00"/>
                </a:solidFill>
                <a:latin typeface="Arial"/>
                <a:cs typeface="Arial"/>
              </a:rPr>
              <a:t> the </a:t>
            </a:r>
            <a:r>
              <a:rPr sz="3200" dirty="0">
                <a:solidFill>
                  <a:srgbClr val="FFFF00"/>
                </a:solidFill>
                <a:latin typeface="Arial"/>
                <a:cs typeface="Arial"/>
              </a:rPr>
              <a:t>ground</a:t>
            </a:r>
            <a:r>
              <a:rPr sz="3200" spc="-8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spc="-11" dirty="0">
                <a:solidFill>
                  <a:srgbClr val="FFFF00"/>
                </a:solidFill>
                <a:latin typeface="Arial"/>
                <a:cs typeface="Arial"/>
              </a:rPr>
              <a:t>surface.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3888998" y="365570"/>
            <a:ext cx="7251065" cy="6154420"/>
            <a:chOff x="3888994" y="365569"/>
            <a:chExt cx="7251065" cy="6154420"/>
          </a:xfrm>
        </p:grpSpPr>
        <p:sp>
          <p:nvSpPr>
            <p:cNvPr id="30" name="object 30"/>
            <p:cNvSpPr/>
            <p:nvPr/>
          </p:nvSpPr>
          <p:spPr>
            <a:xfrm>
              <a:off x="3895344" y="3557015"/>
              <a:ext cx="978535" cy="485140"/>
            </a:xfrm>
            <a:custGeom>
              <a:avLst/>
              <a:gdLst/>
              <a:ahLst/>
              <a:cxnLst/>
              <a:rect l="l" t="t" r="r" b="b"/>
              <a:pathLst>
                <a:path w="978535" h="485139">
                  <a:moveTo>
                    <a:pt x="735965" y="0"/>
                  </a:moveTo>
                  <a:lnTo>
                    <a:pt x="735965" y="121158"/>
                  </a:lnTo>
                  <a:lnTo>
                    <a:pt x="0" y="121158"/>
                  </a:lnTo>
                  <a:lnTo>
                    <a:pt x="0" y="363474"/>
                  </a:lnTo>
                  <a:lnTo>
                    <a:pt x="735965" y="363474"/>
                  </a:lnTo>
                  <a:lnTo>
                    <a:pt x="735965" y="484632"/>
                  </a:lnTo>
                  <a:lnTo>
                    <a:pt x="978408" y="242316"/>
                  </a:lnTo>
                  <a:lnTo>
                    <a:pt x="735965" y="0"/>
                  </a:lnTo>
                  <a:close/>
                </a:path>
              </a:pathLst>
            </a:custGeom>
            <a:solidFill>
              <a:srgbClr val="00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3895344" y="3557015"/>
              <a:ext cx="978535" cy="485140"/>
            </a:xfrm>
            <a:custGeom>
              <a:avLst/>
              <a:gdLst/>
              <a:ahLst/>
              <a:cxnLst/>
              <a:rect l="l" t="t" r="r" b="b"/>
              <a:pathLst>
                <a:path w="978535" h="485139">
                  <a:moveTo>
                    <a:pt x="0" y="121158"/>
                  </a:moveTo>
                  <a:lnTo>
                    <a:pt x="735965" y="121158"/>
                  </a:lnTo>
                  <a:lnTo>
                    <a:pt x="735965" y="0"/>
                  </a:lnTo>
                  <a:lnTo>
                    <a:pt x="978408" y="242316"/>
                  </a:lnTo>
                  <a:lnTo>
                    <a:pt x="735965" y="484632"/>
                  </a:lnTo>
                  <a:lnTo>
                    <a:pt x="735965" y="363474"/>
                  </a:lnTo>
                  <a:lnTo>
                    <a:pt x="0" y="363474"/>
                  </a:lnTo>
                  <a:lnTo>
                    <a:pt x="0" y="121158"/>
                  </a:lnTo>
                  <a:close/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8490203" y="384047"/>
              <a:ext cx="2644775" cy="1106805"/>
            </a:xfrm>
            <a:custGeom>
              <a:avLst/>
              <a:gdLst/>
              <a:ahLst/>
              <a:cxnLst/>
              <a:rect l="l" t="t" r="r" b="b"/>
              <a:pathLst>
                <a:path w="2644775" h="1106805">
                  <a:moveTo>
                    <a:pt x="0" y="0"/>
                  </a:moveTo>
                  <a:lnTo>
                    <a:pt x="2644775" y="1106551"/>
                  </a:lnTo>
                </a:path>
              </a:pathLst>
            </a:custGeom>
            <a:ln w="914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907280" y="370331"/>
              <a:ext cx="4127500" cy="1163955"/>
            </a:xfrm>
            <a:custGeom>
              <a:avLst/>
              <a:gdLst/>
              <a:ahLst/>
              <a:cxnLst/>
              <a:rect l="l" t="t" r="r" b="b"/>
              <a:pathLst>
                <a:path w="4127500" h="1163955">
                  <a:moveTo>
                    <a:pt x="0" y="0"/>
                  </a:moveTo>
                  <a:lnTo>
                    <a:pt x="4127500" y="1163574"/>
                  </a:lnTo>
                </a:path>
              </a:pathLst>
            </a:custGeom>
            <a:ln w="914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8240267" y="4911852"/>
              <a:ext cx="2824480" cy="1514475"/>
            </a:xfrm>
            <a:custGeom>
              <a:avLst/>
              <a:gdLst/>
              <a:ahLst/>
              <a:cxnLst/>
              <a:rect l="l" t="t" r="r" b="b"/>
              <a:pathLst>
                <a:path w="2824479" h="1514475">
                  <a:moveTo>
                    <a:pt x="0" y="1514475"/>
                  </a:moveTo>
                  <a:lnTo>
                    <a:pt x="2824099" y="0"/>
                  </a:lnTo>
                </a:path>
              </a:pathLst>
            </a:custGeom>
            <a:ln w="914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754880" y="4963667"/>
              <a:ext cx="4278630" cy="1551305"/>
            </a:xfrm>
            <a:custGeom>
              <a:avLst/>
              <a:gdLst/>
              <a:ahLst/>
              <a:cxnLst/>
              <a:rect l="l" t="t" r="r" b="b"/>
              <a:pathLst>
                <a:path w="4278630" h="1551304">
                  <a:moveTo>
                    <a:pt x="0" y="1550987"/>
                  </a:moveTo>
                  <a:lnTo>
                    <a:pt x="4278249" y="0"/>
                  </a:lnTo>
                </a:path>
              </a:pathLst>
            </a:custGeom>
            <a:ln w="914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873752" y="388619"/>
              <a:ext cx="3606800" cy="8255"/>
            </a:xfrm>
            <a:custGeom>
              <a:avLst/>
              <a:gdLst/>
              <a:ahLst/>
              <a:cxnLst/>
              <a:rect l="l" t="t" r="r" b="b"/>
              <a:pathLst>
                <a:path w="3606800" h="8254">
                  <a:moveTo>
                    <a:pt x="0" y="7874"/>
                  </a:moveTo>
                  <a:lnTo>
                    <a:pt x="3606800" y="0"/>
                  </a:lnTo>
                </a:path>
              </a:pathLst>
            </a:custGeom>
            <a:ln w="31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995670" y="2794634"/>
              <a:ext cx="1895348" cy="2269363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449305" y="2545842"/>
              <a:ext cx="209423" cy="1469262"/>
            </a:xfrm>
            <a:prstGeom prst="rect">
              <a:avLst/>
            </a:prstGeom>
          </p:spPr>
        </p:pic>
      </p:grpSp>
      <p:sp>
        <p:nvSpPr>
          <p:cNvPr id="39" name="object 39"/>
          <p:cNvSpPr txBox="1"/>
          <p:nvPr/>
        </p:nvSpPr>
        <p:spPr>
          <a:xfrm>
            <a:off x="9259062" y="2077973"/>
            <a:ext cx="800100" cy="583492"/>
          </a:xfrm>
          <a:prstGeom prst="rect">
            <a:avLst/>
          </a:prstGeom>
          <a:solidFill>
            <a:srgbClr val="FFFFFF"/>
          </a:solidFill>
          <a:ln w="19811">
            <a:solidFill>
              <a:srgbClr val="FF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91438">
              <a:spcBef>
                <a:spcPts val="229"/>
              </a:spcBef>
            </a:pPr>
            <a:r>
              <a:rPr b="1" spc="-20" dirty="0">
                <a:solidFill>
                  <a:srgbClr val="FF0000"/>
                </a:solidFill>
                <a:latin typeface="Calibri"/>
                <a:cs typeface="Calibri"/>
              </a:rPr>
              <a:t>HIGH</a:t>
            </a:r>
            <a:endParaRPr>
              <a:latin typeface="Calibri"/>
              <a:cs typeface="Calibri"/>
            </a:endParaRPr>
          </a:p>
          <a:p>
            <a:pPr marL="91438"/>
            <a:r>
              <a:rPr b="1" spc="-11" dirty="0">
                <a:solidFill>
                  <a:srgbClr val="FF0000"/>
                </a:solidFill>
                <a:latin typeface="Calibri"/>
                <a:cs typeface="Calibri"/>
              </a:rPr>
              <a:t>1050</a:t>
            </a:r>
            <a:r>
              <a:rPr spc="-11" dirty="0">
                <a:solidFill>
                  <a:srgbClr val="FF0000"/>
                </a:solidFill>
                <a:latin typeface="Calibri"/>
                <a:cs typeface="Calibri"/>
              </a:rPr>
              <a:t>+</a:t>
            </a:r>
            <a:endParaRPr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0871455" y="4173473"/>
            <a:ext cx="788035" cy="584134"/>
          </a:xfrm>
          <a:prstGeom prst="rect">
            <a:avLst/>
          </a:prstGeom>
          <a:solidFill>
            <a:srgbClr val="FFFFFF"/>
          </a:solidFill>
          <a:ln w="19811">
            <a:solidFill>
              <a:srgbClr val="FF0000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92072">
              <a:spcBef>
                <a:spcPts val="235"/>
              </a:spcBef>
            </a:pPr>
            <a:r>
              <a:rPr b="1" spc="-25" dirty="0">
                <a:solidFill>
                  <a:srgbClr val="FF0000"/>
                </a:solidFill>
                <a:latin typeface="Calibri"/>
                <a:cs typeface="Calibri"/>
              </a:rPr>
              <a:t>LOW</a:t>
            </a:r>
            <a:endParaRPr>
              <a:latin typeface="Calibri"/>
              <a:cs typeface="Calibri"/>
            </a:endParaRPr>
          </a:p>
          <a:p>
            <a:pPr marL="92072"/>
            <a:r>
              <a:rPr b="1" spc="-20" dirty="0">
                <a:solidFill>
                  <a:srgbClr val="FF0000"/>
                </a:solidFill>
                <a:latin typeface="Calibri"/>
                <a:cs typeface="Calibri"/>
              </a:rPr>
              <a:t>~610</a:t>
            </a:r>
            <a:endParaRPr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572884" y="5780027"/>
            <a:ext cx="514351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1400" b="1" spc="-25" dirty="0">
                <a:solidFill>
                  <a:srgbClr val="FF0000"/>
                </a:solidFill>
                <a:latin typeface="Calibri"/>
                <a:cs typeface="Calibri"/>
              </a:rPr>
              <a:t>LOW </a:t>
            </a:r>
            <a:r>
              <a:rPr sz="1400" b="1" spc="-11" dirty="0">
                <a:solidFill>
                  <a:srgbClr val="FF0000"/>
                </a:solidFill>
                <a:latin typeface="Calibri"/>
                <a:cs typeface="Calibri"/>
              </a:rPr>
              <a:t>580+/-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8909306" y="257557"/>
            <a:ext cx="3168651" cy="1216660"/>
            <a:chOff x="8909304" y="257556"/>
            <a:chExt cx="3168650" cy="1216660"/>
          </a:xfrm>
        </p:grpSpPr>
        <p:pic>
          <p:nvPicPr>
            <p:cNvPr id="43" name="object 4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909304" y="257556"/>
              <a:ext cx="3168396" cy="789432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909304" y="684275"/>
              <a:ext cx="3119628" cy="789432"/>
            </a:xfrm>
            <a:prstGeom prst="rect">
              <a:avLst/>
            </a:prstGeom>
          </p:spPr>
        </p:pic>
      </p:grpSp>
      <p:sp>
        <p:nvSpPr>
          <p:cNvPr id="45" name="object 45"/>
          <p:cNvSpPr txBox="1">
            <a:spLocks noGrp="1"/>
          </p:cNvSpPr>
          <p:nvPr>
            <p:ph type="title"/>
          </p:nvPr>
        </p:nvSpPr>
        <p:spPr>
          <a:xfrm>
            <a:off x="9119109" y="336882"/>
            <a:ext cx="2675891" cy="8739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spcBef>
                <a:spcPts val="95"/>
              </a:spcBef>
            </a:pPr>
            <a:r>
              <a:rPr sz="2800" dirty="0">
                <a:solidFill>
                  <a:srgbClr val="FFFF00"/>
                </a:solidFill>
                <a:latin typeface="Calibri"/>
                <a:cs typeface="Calibri"/>
              </a:rPr>
              <a:t>Surface</a:t>
            </a:r>
            <a:r>
              <a:rPr sz="2800" spc="-16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spc="-11" dirty="0">
                <a:solidFill>
                  <a:srgbClr val="FFFF00"/>
                </a:solidFill>
                <a:latin typeface="Calibri"/>
                <a:cs typeface="Calibri"/>
              </a:rPr>
              <a:t>Elevations </a:t>
            </a:r>
            <a:r>
              <a:rPr sz="2800" dirty="0">
                <a:solidFill>
                  <a:srgbClr val="FFFF00"/>
                </a:solidFill>
                <a:latin typeface="Calibri"/>
                <a:cs typeface="Calibri"/>
              </a:rPr>
              <a:t>and</a:t>
            </a:r>
            <a:r>
              <a:rPr sz="2800" spc="-8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spc="-11" dirty="0">
                <a:solidFill>
                  <a:srgbClr val="FFFF00"/>
                </a:solidFill>
                <a:latin typeface="Calibri"/>
                <a:cs typeface="Calibri"/>
              </a:rPr>
              <a:t>Drainage</a:t>
            </a:r>
            <a:r>
              <a:rPr sz="2800" spc="-7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spc="-25" dirty="0">
                <a:solidFill>
                  <a:srgbClr val="FFFF00"/>
                </a:solidFill>
                <a:latin typeface="Calibri"/>
                <a:cs typeface="Calibri"/>
              </a:rPr>
              <a:t>Map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11195051" y="1255523"/>
            <a:ext cx="497840" cy="991235"/>
            <a:chOff x="11195050" y="1255522"/>
            <a:chExt cx="497840" cy="991235"/>
          </a:xfrm>
        </p:grpSpPr>
        <p:sp>
          <p:nvSpPr>
            <p:cNvPr id="47" name="object 47"/>
            <p:cNvSpPr/>
            <p:nvPr/>
          </p:nvSpPr>
          <p:spPr>
            <a:xfrm>
              <a:off x="11201400" y="1261872"/>
              <a:ext cx="485140" cy="978535"/>
            </a:xfrm>
            <a:custGeom>
              <a:avLst/>
              <a:gdLst/>
              <a:ahLst/>
              <a:cxnLst/>
              <a:rect l="l" t="t" r="r" b="b"/>
              <a:pathLst>
                <a:path w="485140" h="978535">
                  <a:moveTo>
                    <a:pt x="363474" y="0"/>
                  </a:moveTo>
                  <a:lnTo>
                    <a:pt x="121157" y="0"/>
                  </a:lnTo>
                  <a:lnTo>
                    <a:pt x="121157" y="735964"/>
                  </a:lnTo>
                  <a:lnTo>
                    <a:pt x="0" y="735964"/>
                  </a:lnTo>
                  <a:lnTo>
                    <a:pt x="242315" y="978407"/>
                  </a:lnTo>
                  <a:lnTo>
                    <a:pt x="484631" y="735964"/>
                  </a:lnTo>
                  <a:lnTo>
                    <a:pt x="363474" y="735964"/>
                  </a:lnTo>
                  <a:lnTo>
                    <a:pt x="363474" y="0"/>
                  </a:lnTo>
                  <a:close/>
                </a:path>
              </a:pathLst>
            </a:custGeom>
            <a:solidFill>
              <a:srgbClr val="00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1201400" y="1261872"/>
              <a:ext cx="485140" cy="978535"/>
            </a:xfrm>
            <a:custGeom>
              <a:avLst/>
              <a:gdLst/>
              <a:ahLst/>
              <a:cxnLst/>
              <a:rect l="l" t="t" r="r" b="b"/>
              <a:pathLst>
                <a:path w="485140" h="978535">
                  <a:moveTo>
                    <a:pt x="0" y="735964"/>
                  </a:moveTo>
                  <a:lnTo>
                    <a:pt x="121157" y="735964"/>
                  </a:lnTo>
                  <a:lnTo>
                    <a:pt x="121157" y="0"/>
                  </a:lnTo>
                  <a:lnTo>
                    <a:pt x="363474" y="0"/>
                  </a:lnTo>
                  <a:lnTo>
                    <a:pt x="363474" y="735964"/>
                  </a:lnTo>
                  <a:lnTo>
                    <a:pt x="484631" y="735964"/>
                  </a:lnTo>
                  <a:lnTo>
                    <a:pt x="242315" y="978407"/>
                  </a:lnTo>
                  <a:lnTo>
                    <a:pt x="0" y="735964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object 44"/>
          <p:cNvSpPr txBox="1"/>
          <p:nvPr/>
        </p:nvSpPr>
        <p:spPr>
          <a:xfrm>
            <a:off x="337515" y="1978532"/>
            <a:ext cx="6604000" cy="4026102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54956" indent="-342257">
              <a:spcBef>
                <a:spcPts val="675"/>
              </a:spcBef>
              <a:buClr>
                <a:srgbClr val="99FF99"/>
              </a:buClr>
              <a:buSzPct val="79166"/>
              <a:buFont typeface="Wingdings"/>
              <a:buChar char=""/>
              <a:tabLst>
                <a:tab pos="354956" algn="l"/>
                <a:tab pos="355591" algn="l"/>
              </a:tabLst>
            </a:pP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Glacial</a:t>
            </a:r>
            <a:r>
              <a:rPr sz="2400" spc="-1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Forces</a:t>
            </a:r>
            <a:r>
              <a:rPr sz="2400" spc="-3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–</a:t>
            </a:r>
            <a:r>
              <a:rPr sz="2400" spc="-1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Surging,</a:t>
            </a:r>
            <a:r>
              <a:rPr sz="2400" spc="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Grinding, </a:t>
            </a:r>
            <a:r>
              <a:rPr sz="2400" spc="-11" dirty="0">
                <a:solidFill>
                  <a:srgbClr val="FFFF00"/>
                </a:solidFill>
                <a:latin typeface="Arial"/>
                <a:cs typeface="Arial"/>
              </a:rPr>
              <a:t>Retreating</a:t>
            </a:r>
            <a:endParaRPr sz="2400" dirty="0">
              <a:latin typeface="Arial"/>
              <a:cs typeface="Arial"/>
            </a:endParaRPr>
          </a:p>
          <a:p>
            <a:pPr marL="354956" indent="-342257">
              <a:spcBef>
                <a:spcPts val="575"/>
              </a:spcBef>
              <a:buClr>
                <a:srgbClr val="99FF99"/>
              </a:buClr>
              <a:buSzPct val="79166"/>
              <a:buFont typeface="Wingdings"/>
              <a:buChar char=""/>
              <a:tabLst>
                <a:tab pos="354956" algn="l"/>
                <a:tab pos="355591" algn="l"/>
              </a:tabLst>
            </a:pP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Wind</a:t>
            </a:r>
            <a:r>
              <a:rPr sz="2400" spc="-2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Blown</a:t>
            </a:r>
            <a:r>
              <a:rPr sz="2400" spc="2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Soils –</a:t>
            </a:r>
            <a:r>
              <a:rPr sz="2400" spc="-1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Loess,</a:t>
            </a:r>
            <a:r>
              <a:rPr sz="2400" spc="-1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00"/>
                </a:solidFill>
                <a:latin typeface="Arial"/>
                <a:cs typeface="Arial"/>
              </a:rPr>
              <a:t>Sand</a:t>
            </a:r>
            <a:endParaRPr sz="2400" dirty="0">
              <a:latin typeface="Arial"/>
              <a:cs typeface="Arial"/>
            </a:endParaRPr>
          </a:p>
          <a:p>
            <a:pPr marL="354956" indent="-342257">
              <a:spcBef>
                <a:spcPts val="575"/>
              </a:spcBef>
              <a:buClr>
                <a:srgbClr val="99FF99"/>
              </a:buClr>
              <a:buSzPct val="79166"/>
              <a:buFont typeface="Wingdings"/>
              <a:buChar char=""/>
              <a:tabLst>
                <a:tab pos="354956" algn="l"/>
                <a:tab pos="355591" algn="l"/>
              </a:tabLst>
            </a:pP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River/Lake</a:t>
            </a:r>
            <a:r>
              <a:rPr sz="2400" spc="-1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Sediments</a:t>
            </a:r>
            <a:r>
              <a:rPr sz="2400" spc="2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–</a:t>
            </a:r>
            <a:r>
              <a:rPr sz="2400" spc="-2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Silts,</a:t>
            </a:r>
            <a:r>
              <a:rPr sz="2400" spc="-1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sands,</a:t>
            </a:r>
            <a:r>
              <a:rPr sz="2400" spc="-1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spc="-11" dirty="0">
                <a:solidFill>
                  <a:srgbClr val="FFFF00"/>
                </a:solidFill>
                <a:latin typeface="Arial"/>
                <a:cs typeface="Arial"/>
              </a:rPr>
              <a:t>gravels</a:t>
            </a:r>
            <a:endParaRPr sz="2400" dirty="0">
              <a:latin typeface="Arial"/>
              <a:cs typeface="Arial"/>
            </a:endParaRPr>
          </a:p>
          <a:p>
            <a:pPr marL="354956" indent="-342257">
              <a:spcBef>
                <a:spcPts val="580"/>
              </a:spcBef>
              <a:buClr>
                <a:srgbClr val="99FF99"/>
              </a:buClr>
              <a:buSzPct val="79166"/>
              <a:buFont typeface="Wingdings"/>
              <a:buChar char=""/>
              <a:tabLst>
                <a:tab pos="354956" algn="l"/>
                <a:tab pos="355591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Plants,</a:t>
            </a:r>
            <a:r>
              <a:rPr sz="2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Animals,</a:t>
            </a:r>
            <a:r>
              <a:rPr sz="2400" spc="-1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Micro-organisms,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1" dirty="0">
                <a:solidFill>
                  <a:srgbClr val="FFFFFF"/>
                </a:solidFill>
                <a:latin typeface="Arial"/>
                <a:cs typeface="Arial"/>
              </a:rPr>
              <a:t>Humans</a:t>
            </a:r>
            <a:endParaRPr sz="2400" dirty="0">
              <a:latin typeface="Arial"/>
              <a:cs typeface="Arial"/>
            </a:endParaRPr>
          </a:p>
          <a:p>
            <a:pPr marL="354956" indent="-342257">
              <a:spcBef>
                <a:spcPts val="575"/>
              </a:spcBef>
              <a:buClr>
                <a:srgbClr val="99FF99"/>
              </a:buClr>
              <a:buSzPct val="79166"/>
              <a:buFont typeface="Wingdings"/>
              <a:buChar char=""/>
              <a:tabLst>
                <a:tab pos="354956" algn="l"/>
                <a:tab pos="355591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Temperature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Hot,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Cold</a:t>
            </a:r>
            <a:endParaRPr sz="2400" dirty="0">
              <a:latin typeface="Arial"/>
              <a:cs typeface="Arial"/>
            </a:endParaRPr>
          </a:p>
          <a:p>
            <a:pPr marL="354956" indent="-342257">
              <a:spcBef>
                <a:spcPts val="580"/>
              </a:spcBef>
              <a:buClr>
                <a:srgbClr val="99FF99"/>
              </a:buClr>
              <a:buSzPct val="79166"/>
              <a:buFont typeface="Wingdings"/>
              <a:buChar char=""/>
              <a:tabLst>
                <a:tab pos="354956" algn="l"/>
                <a:tab pos="355591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Moisture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– Wet,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Dry</a:t>
            </a:r>
            <a:endParaRPr sz="2400" dirty="0">
              <a:latin typeface="Arial"/>
              <a:cs typeface="Arial"/>
            </a:endParaRPr>
          </a:p>
          <a:p>
            <a:pPr marL="354956" indent="-342257">
              <a:spcBef>
                <a:spcPts val="575"/>
              </a:spcBef>
              <a:buClr>
                <a:srgbClr val="99FF99"/>
              </a:buClr>
              <a:buSzPct val="79166"/>
              <a:buFont typeface="Wingdings"/>
              <a:buChar char=""/>
              <a:tabLst>
                <a:tab pos="354956" algn="l"/>
                <a:tab pos="355591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Steep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Slopes</a:t>
            </a:r>
            <a:r>
              <a:rPr sz="24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2400" spc="-1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Wind</a:t>
            </a:r>
            <a:r>
              <a:rPr sz="2400" spc="-1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Water</a:t>
            </a:r>
            <a:r>
              <a:rPr sz="2400" spc="-3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1" dirty="0">
                <a:solidFill>
                  <a:srgbClr val="FFFFFF"/>
                </a:solidFill>
                <a:latin typeface="Arial"/>
                <a:cs typeface="Arial"/>
              </a:rPr>
              <a:t>Erosion</a:t>
            </a:r>
            <a:endParaRPr sz="2400" dirty="0">
              <a:latin typeface="Arial"/>
              <a:cs typeface="Arial"/>
            </a:endParaRPr>
          </a:p>
          <a:p>
            <a:pPr marL="354956" indent="-342257">
              <a:spcBef>
                <a:spcPts val="575"/>
              </a:spcBef>
              <a:buClr>
                <a:srgbClr val="99FF99"/>
              </a:buClr>
              <a:buSzPct val="79166"/>
              <a:buFont typeface="Wingdings"/>
              <a:buChar char=""/>
              <a:tabLst>
                <a:tab pos="354956" algn="l"/>
                <a:tab pos="355591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Moderate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400" spc="-1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Flat</a:t>
            </a:r>
            <a:r>
              <a:rPr sz="2400" spc="-1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Slopes</a:t>
            </a:r>
            <a:r>
              <a:rPr sz="2400" spc="1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2400" spc="-1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Deep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Fertile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1" dirty="0">
                <a:solidFill>
                  <a:srgbClr val="FFFFFF"/>
                </a:solidFill>
                <a:latin typeface="Arial"/>
                <a:cs typeface="Arial"/>
              </a:rPr>
              <a:t>Soils</a:t>
            </a:r>
            <a:endParaRPr sz="2400" dirty="0">
              <a:latin typeface="Arial"/>
              <a:cs typeface="Arial"/>
            </a:endParaRPr>
          </a:p>
          <a:p>
            <a:pPr marL="354956" indent="-342257">
              <a:spcBef>
                <a:spcPts val="580"/>
              </a:spcBef>
              <a:buClr>
                <a:srgbClr val="99FF99"/>
              </a:buClr>
              <a:buSzPct val="79166"/>
              <a:buFont typeface="Wingdings"/>
              <a:buChar char=""/>
              <a:tabLst>
                <a:tab pos="354956" algn="l"/>
                <a:tab pos="355591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Time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Recent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Long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Term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1" dirty="0">
                <a:solidFill>
                  <a:srgbClr val="FFFFFF"/>
                </a:solidFill>
                <a:latin typeface="Arial"/>
                <a:cs typeface="Arial"/>
              </a:rPr>
              <a:t>Features</a:t>
            </a:r>
            <a:endParaRPr sz="2400" dirty="0">
              <a:latin typeface="Arial"/>
              <a:cs typeface="Arial"/>
            </a:endParaRPr>
          </a:p>
        </p:txBody>
      </p:sp>
      <p:grpSp>
        <p:nvGrpSpPr>
          <p:cNvPr id="2" name="object 2"/>
          <p:cNvGrpSpPr/>
          <p:nvPr/>
        </p:nvGrpSpPr>
        <p:grpSpPr>
          <a:xfrm>
            <a:off x="1798322" y="123445"/>
            <a:ext cx="8624571" cy="1521460"/>
            <a:chOff x="1798320" y="123444"/>
            <a:chExt cx="8624570" cy="15214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71444" y="123444"/>
              <a:ext cx="5885687" cy="123139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98320" y="854963"/>
              <a:ext cx="8624316" cy="789431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005967" y="271400"/>
            <a:ext cx="8174355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45" algn="ctr">
              <a:spcBef>
                <a:spcPts val="100"/>
              </a:spcBef>
            </a:pPr>
            <a:r>
              <a:rPr dirty="0"/>
              <a:t>Soil</a:t>
            </a:r>
            <a:r>
              <a:rPr spc="-15" dirty="0"/>
              <a:t> </a:t>
            </a:r>
            <a:r>
              <a:rPr dirty="0"/>
              <a:t>Forming</a:t>
            </a:r>
            <a:r>
              <a:rPr spc="-35" dirty="0"/>
              <a:t> </a:t>
            </a:r>
            <a:r>
              <a:rPr spc="-11" dirty="0"/>
              <a:t>Factors</a:t>
            </a:r>
          </a:p>
          <a:p>
            <a:pPr algn="ctr">
              <a:spcBef>
                <a:spcPts val="40"/>
              </a:spcBef>
            </a:pPr>
            <a:r>
              <a:rPr sz="2800" dirty="0"/>
              <a:t>from</a:t>
            </a:r>
            <a:r>
              <a:rPr sz="2800" spc="-111" dirty="0"/>
              <a:t> </a:t>
            </a:r>
            <a:r>
              <a:rPr sz="2800" dirty="0"/>
              <a:t>USDA</a:t>
            </a:r>
            <a:r>
              <a:rPr sz="2800" spc="-91" dirty="0"/>
              <a:t> </a:t>
            </a:r>
            <a:r>
              <a:rPr sz="2800" dirty="0"/>
              <a:t>Natural</a:t>
            </a:r>
            <a:r>
              <a:rPr sz="2800" spc="-91" dirty="0"/>
              <a:t> </a:t>
            </a:r>
            <a:r>
              <a:rPr sz="2800" dirty="0"/>
              <a:t>Resource</a:t>
            </a:r>
            <a:r>
              <a:rPr sz="2800" spc="-105" dirty="0"/>
              <a:t> </a:t>
            </a:r>
            <a:r>
              <a:rPr sz="2800" dirty="0"/>
              <a:t>Conservation</a:t>
            </a:r>
            <a:r>
              <a:rPr sz="2800" spc="-91" dirty="0"/>
              <a:t> </a:t>
            </a:r>
            <a:r>
              <a:rPr sz="2800" spc="-11" dirty="0"/>
              <a:t>Service</a:t>
            </a:r>
            <a:endParaRPr sz="2800"/>
          </a:p>
        </p:txBody>
      </p:sp>
      <p:pic>
        <p:nvPicPr>
          <p:cNvPr id="45" name="object 45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27747" y="1758698"/>
            <a:ext cx="4788408" cy="447903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bject 33"/>
          <p:cNvSpPr txBox="1"/>
          <p:nvPr/>
        </p:nvSpPr>
        <p:spPr>
          <a:xfrm>
            <a:off x="677367" y="2506561"/>
            <a:ext cx="5158740" cy="3474669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355591" indent="-342891">
              <a:spcBef>
                <a:spcPts val="775"/>
              </a:spcBef>
              <a:buClr>
                <a:srgbClr val="99FF99"/>
              </a:buClr>
              <a:buSzPct val="80357"/>
              <a:buFont typeface="Wingdings"/>
              <a:buChar char=""/>
              <a:tabLst>
                <a:tab pos="355591" algn="l"/>
              </a:tabLst>
            </a:pP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Eurasian</a:t>
            </a:r>
            <a:r>
              <a:rPr sz="2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2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Europe</a:t>
            </a:r>
            <a:r>
              <a:rPr sz="2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FFFFFF"/>
                </a:solidFill>
                <a:latin typeface="Arial"/>
                <a:cs typeface="Arial"/>
              </a:rPr>
              <a:t>Asia</a:t>
            </a:r>
            <a:endParaRPr sz="2800" dirty="0">
              <a:latin typeface="Arial"/>
              <a:cs typeface="Arial"/>
            </a:endParaRPr>
          </a:p>
          <a:p>
            <a:pPr marL="355591" indent="-342891">
              <a:spcBef>
                <a:spcPts val="675"/>
              </a:spcBef>
              <a:buClr>
                <a:srgbClr val="99FF99"/>
              </a:buClr>
              <a:buSzPct val="80357"/>
              <a:buFont typeface="Wingdings"/>
              <a:buChar char=""/>
              <a:tabLst>
                <a:tab pos="355591" algn="l"/>
              </a:tabLst>
            </a:pPr>
            <a:r>
              <a:rPr sz="2800" spc="-11" dirty="0">
                <a:solidFill>
                  <a:srgbClr val="FFFFFF"/>
                </a:solidFill>
                <a:latin typeface="Arial"/>
                <a:cs typeface="Arial"/>
              </a:rPr>
              <a:t>Greenland</a:t>
            </a:r>
            <a:endParaRPr sz="2800" dirty="0">
              <a:latin typeface="Arial"/>
              <a:cs typeface="Arial"/>
            </a:endParaRPr>
          </a:p>
          <a:p>
            <a:pPr marL="355591" indent="-342891">
              <a:spcBef>
                <a:spcPts val="671"/>
              </a:spcBef>
              <a:buClr>
                <a:srgbClr val="99FF99"/>
              </a:buClr>
              <a:buSzPct val="80357"/>
              <a:buFont typeface="Wingdings"/>
              <a:buChar char=""/>
              <a:tabLst>
                <a:tab pos="355591" algn="l"/>
              </a:tabLst>
            </a:pP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Innuitian</a:t>
            </a:r>
            <a:r>
              <a:rPr sz="2800" spc="-7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2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Northern</a:t>
            </a:r>
            <a:r>
              <a:rPr sz="2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11" dirty="0">
                <a:solidFill>
                  <a:srgbClr val="FFFFFF"/>
                </a:solidFill>
                <a:latin typeface="Arial"/>
                <a:cs typeface="Arial"/>
              </a:rPr>
              <a:t>Canada</a:t>
            </a:r>
            <a:endParaRPr sz="2800" dirty="0">
              <a:latin typeface="Arial"/>
              <a:cs typeface="Arial"/>
            </a:endParaRPr>
          </a:p>
          <a:p>
            <a:pPr marL="355591" marR="5080" indent="-343526">
              <a:spcBef>
                <a:spcPts val="675"/>
              </a:spcBef>
              <a:buClr>
                <a:srgbClr val="99FF99"/>
              </a:buClr>
              <a:buSzPct val="80357"/>
              <a:buFont typeface="Wingdings"/>
              <a:buChar char=""/>
              <a:tabLst>
                <a:tab pos="927077" algn="l"/>
              </a:tabLst>
            </a:pP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Cordilleran</a:t>
            </a:r>
            <a:r>
              <a:rPr sz="2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28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Western</a:t>
            </a:r>
            <a:r>
              <a:rPr sz="28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11" dirty="0">
                <a:solidFill>
                  <a:srgbClr val="FFFFFF"/>
                </a:solidFill>
                <a:latin typeface="Arial"/>
                <a:cs typeface="Arial"/>
              </a:rPr>
              <a:t>Canada 	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8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Southern</a:t>
            </a:r>
            <a:r>
              <a:rPr sz="2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11" dirty="0">
                <a:solidFill>
                  <a:srgbClr val="FFFFFF"/>
                </a:solidFill>
                <a:latin typeface="Arial"/>
                <a:cs typeface="Arial"/>
              </a:rPr>
              <a:t>Alaska</a:t>
            </a:r>
            <a:endParaRPr sz="2800" dirty="0">
              <a:latin typeface="Arial"/>
              <a:cs typeface="Arial"/>
            </a:endParaRPr>
          </a:p>
          <a:p>
            <a:pPr marL="355591" marR="286378" indent="-343526">
              <a:spcBef>
                <a:spcPts val="675"/>
              </a:spcBef>
              <a:buClr>
                <a:srgbClr val="99FF99"/>
              </a:buClr>
              <a:buSzPct val="80357"/>
              <a:buFont typeface="Wingdings"/>
              <a:buChar char=""/>
              <a:tabLst>
                <a:tab pos="927077" algn="l"/>
              </a:tabLst>
            </a:pPr>
            <a:r>
              <a:rPr sz="2800" dirty="0">
                <a:solidFill>
                  <a:srgbClr val="FFFF00"/>
                </a:solidFill>
                <a:latin typeface="Arial"/>
                <a:cs typeface="Arial"/>
              </a:rPr>
              <a:t>Laurentide</a:t>
            </a:r>
            <a:r>
              <a:rPr sz="2800" spc="-6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00"/>
                </a:solidFill>
                <a:latin typeface="Arial"/>
                <a:cs typeface="Arial"/>
              </a:rPr>
              <a:t>–</a:t>
            </a:r>
            <a:r>
              <a:rPr sz="2800" spc="-7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00"/>
                </a:solidFill>
                <a:latin typeface="Arial"/>
                <a:cs typeface="Arial"/>
              </a:rPr>
              <a:t>Canada</a:t>
            </a:r>
            <a:r>
              <a:rPr sz="2800" spc="-7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FFFF00"/>
                </a:solidFill>
                <a:latin typeface="Arial"/>
                <a:cs typeface="Arial"/>
              </a:rPr>
              <a:t>and 	</a:t>
            </a:r>
            <a:r>
              <a:rPr sz="2800" dirty="0">
                <a:solidFill>
                  <a:srgbClr val="FFFF00"/>
                </a:solidFill>
                <a:latin typeface="Arial"/>
                <a:cs typeface="Arial"/>
              </a:rPr>
              <a:t>Northern</a:t>
            </a:r>
            <a:r>
              <a:rPr sz="2800" spc="-7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00"/>
                </a:solidFill>
                <a:latin typeface="Arial"/>
                <a:cs typeface="Arial"/>
              </a:rPr>
              <a:t>U.S.</a:t>
            </a:r>
            <a:r>
              <a:rPr sz="2800" spc="-9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00"/>
                </a:solidFill>
                <a:latin typeface="Arial"/>
                <a:cs typeface="Arial"/>
              </a:rPr>
              <a:t>(that’s</a:t>
            </a:r>
            <a:r>
              <a:rPr sz="2800" spc="-10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FFFF00"/>
                </a:solidFill>
                <a:latin typeface="Arial"/>
                <a:cs typeface="Arial"/>
              </a:rPr>
              <a:t>us!)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66395" y="377444"/>
            <a:ext cx="5039995" cy="17985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81686" marR="970890" algn="ctr">
              <a:spcBef>
                <a:spcPts val="105"/>
              </a:spcBef>
            </a:pPr>
            <a:r>
              <a:rPr dirty="0">
                <a:solidFill>
                  <a:srgbClr val="FFFF00"/>
                </a:solidFill>
              </a:rPr>
              <a:t>Global </a:t>
            </a:r>
            <a:r>
              <a:rPr spc="-11" dirty="0">
                <a:solidFill>
                  <a:srgbClr val="FFFF00"/>
                </a:solidFill>
              </a:rPr>
              <a:t>Polar </a:t>
            </a:r>
            <a:r>
              <a:rPr dirty="0">
                <a:solidFill>
                  <a:srgbClr val="FFFF00"/>
                </a:solidFill>
              </a:rPr>
              <a:t>Ice </a:t>
            </a:r>
            <a:r>
              <a:rPr spc="-11" dirty="0">
                <a:solidFill>
                  <a:srgbClr val="FFFF00"/>
                </a:solidFill>
              </a:rPr>
              <a:t>Sheets</a:t>
            </a:r>
          </a:p>
          <a:p>
            <a:pPr algn="ctr">
              <a:spcBef>
                <a:spcPts val="40"/>
              </a:spcBef>
            </a:pPr>
            <a:r>
              <a:rPr sz="2800" dirty="0">
                <a:solidFill>
                  <a:srgbClr val="FFFF00"/>
                </a:solidFill>
              </a:rPr>
              <a:t>(</a:t>
            </a:r>
            <a:r>
              <a:rPr sz="2400" dirty="0">
                <a:solidFill>
                  <a:srgbClr val="FFFF00"/>
                </a:solidFill>
              </a:rPr>
              <a:t>over</a:t>
            </a:r>
            <a:r>
              <a:rPr sz="2400" spc="-20" dirty="0">
                <a:solidFill>
                  <a:srgbClr val="FFFF00"/>
                </a:solidFill>
              </a:rPr>
              <a:t> </a:t>
            </a:r>
            <a:r>
              <a:rPr sz="2400" dirty="0">
                <a:solidFill>
                  <a:srgbClr val="FFFF00"/>
                </a:solidFill>
              </a:rPr>
              <a:t>the</a:t>
            </a:r>
            <a:r>
              <a:rPr sz="2400" spc="-25" dirty="0">
                <a:solidFill>
                  <a:srgbClr val="FFFF00"/>
                </a:solidFill>
              </a:rPr>
              <a:t> </a:t>
            </a:r>
            <a:r>
              <a:rPr sz="2400" dirty="0">
                <a:solidFill>
                  <a:srgbClr val="FFFF00"/>
                </a:solidFill>
              </a:rPr>
              <a:t>past</a:t>
            </a:r>
            <a:r>
              <a:rPr sz="2400" spc="-15" dirty="0">
                <a:solidFill>
                  <a:srgbClr val="FFFF00"/>
                </a:solidFill>
              </a:rPr>
              <a:t> </a:t>
            </a:r>
            <a:r>
              <a:rPr sz="2400" dirty="0">
                <a:solidFill>
                  <a:srgbClr val="FFFF00"/>
                </a:solidFill>
              </a:rPr>
              <a:t>1,000,000</a:t>
            </a:r>
            <a:r>
              <a:rPr sz="2400" spc="-15" dirty="0">
                <a:solidFill>
                  <a:srgbClr val="FFFF00"/>
                </a:solidFill>
              </a:rPr>
              <a:t> </a:t>
            </a:r>
            <a:r>
              <a:rPr sz="2400" dirty="0">
                <a:solidFill>
                  <a:srgbClr val="FFFF00"/>
                </a:solidFill>
              </a:rPr>
              <a:t>years</a:t>
            </a:r>
            <a:r>
              <a:rPr sz="2400" spc="-5" dirty="0">
                <a:solidFill>
                  <a:srgbClr val="FFFF00"/>
                </a:solidFill>
              </a:rPr>
              <a:t> </a:t>
            </a:r>
            <a:r>
              <a:rPr sz="2400" dirty="0">
                <a:solidFill>
                  <a:srgbClr val="FFFF00"/>
                </a:solidFill>
              </a:rPr>
              <a:t>or</a:t>
            </a:r>
            <a:r>
              <a:rPr sz="2400" spc="-15" dirty="0">
                <a:solidFill>
                  <a:srgbClr val="FFFF00"/>
                </a:solidFill>
              </a:rPr>
              <a:t> </a:t>
            </a:r>
            <a:r>
              <a:rPr sz="2400" spc="-25" dirty="0">
                <a:solidFill>
                  <a:srgbClr val="FFFF00"/>
                </a:solidFill>
              </a:rPr>
              <a:t>so)</a:t>
            </a:r>
            <a:endParaRPr sz="2400" dirty="0"/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76059" y="1110996"/>
            <a:ext cx="5378196" cy="513892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74" y="426719"/>
            <a:ext cx="12187555" cy="6431280"/>
            <a:chOff x="4572" y="426719"/>
            <a:chExt cx="12187555" cy="64312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8431" y="426719"/>
              <a:ext cx="4767072" cy="123139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07947" y="1097279"/>
              <a:ext cx="3217164" cy="1231391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40765" y="574929"/>
            <a:ext cx="3912235" cy="136768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12453" marR="5080" indent="-700388">
              <a:spcBef>
                <a:spcPts val="105"/>
              </a:spcBef>
            </a:pPr>
            <a:r>
              <a:rPr dirty="0">
                <a:solidFill>
                  <a:srgbClr val="FFFF00"/>
                </a:solidFill>
              </a:rPr>
              <a:t>North</a:t>
            </a:r>
            <a:r>
              <a:rPr spc="-20" dirty="0">
                <a:solidFill>
                  <a:srgbClr val="FFFF00"/>
                </a:solidFill>
              </a:rPr>
              <a:t> </a:t>
            </a:r>
            <a:r>
              <a:rPr spc="-11" dirty="0">
                <a:solidFill>
                  <a:srgbClr val="FFFF00"/>
                </a:solidFill>
              </a:rPr>
              <a:t>American Glaciation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536449" y="0"/>
            <a:ext cx="11656060" cy="6858000"/>
            <a:chOff x="536448" y="0"/>
            <a:chExt cx="11656060" cy="6858000"/>
          </a:xfrm>
        </p:grpSpPr>
        <p:pic>
          <p:nvPicPr>
            <p:cNvPr id="7" name="object 7"/>
            <p:cNvPicPr/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490971" y="0"/>
              <a:ext cx="6701028" cy="68579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6448" y="1935479"/>
              <a:ext cx="4328160" cy="1008888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536449" y="2484122"/>
            <a:ext cx="4436745" cy="4300855"/>
            <a:chOff x="536448" y="2484120"/>
            <a:chExt cx="4436745" cy="4300855"/>
          </a:xfrm>
        </p:grpSpPr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6448" y="2484120"/>
              <a:ext cx="4218432" cy="100888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157471" y="2484120"/>
              <a:ext cx="815339" cy="100888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36448" y="3032760"/>
              <a:ext cx="3078479" cy="100888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36448" y="3581400"/>
              <a:ext cx="4224528" cy="100888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36448" y="4130040"/>
              <a:ext cx="3535679" cy="100888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36448" y="4678680"/>
              <a:ext cx="3348228" cy="100888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36448" y="5227320"/>
              <a:ext cx="4136136" cy="100888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36448" y="5775958"/>
              <a:ext cx="4073652" cy="1008888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805992" y="2039241"/>
            <a:ext cx="3761104" cy="44448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3600" dirty="0">
                <a:solidFill>
                  <a:srgbClr val="FFFF00"/>
                </a:solidFill>
                <a:latin typeface="Calibri"/>
                <a:cs typeface="Calibri"/>
              </a:rPr>
              <a:t>Nebraskan,</a:t>
            </a:r>
            <a:r>
              <a:rPr sz="3600" spc="-16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600" spc="-11" dirty="0">
                <a:solidFill>
                  <a:srgbClr val="FFFF00"/>
                </a:solidFill>
                <a:latin typeface="Calibri"/>
                <a:cs typeface="Calibri"/>
              </a:rPr>
              <a:t>Kansan, </a:t>
            </a:r>
            <a:r>
              <a:rPr sz="3600" dirty="0">
                <a:solidFill>
                  <a:srgbClr val="FFFF00"/>
                </a:solidFill>
                <a:latin typeface="Calibri"/>
                <a:cs typeface="Calibri"/>
              </a:rPr>
              <a:t>Illinoian</a:t>
            </a:r>
            <a:r>
              <a:rPr sz="3600" spc="-4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600" spc="-11" dirty="0">
                <a:solidFill>
                  <a:srgbClr val="FFFF00"/>
                </a:solidFill>
                <a:latin typeface="Calibri"/>
                <a:cs typeface="Calibri"/>
              </a:rPr>
              <a:t>Glaciations</a:t>
            </a:r>
            <a:r>
              <a:rPr sz="3600" spc="-11" dirty="0">
                <a:solidFill>
                  <a:srgbClr val="F1F1F1"/>
                </a:solidFill>
                <a:latin typeface="Calibri"/>
                <a:cs typeface="Calibri"/>
              </a:rPr>
              <a:t>, </a:t>
            </a:r>
            <a:r>
              <a:rPr sz="3600" dirty="0">
                <a:solidFill>
                  <a:srgbClr val="F1F1F1"/>
                </a:solidFill>
                <a:latin typeface="Calibri"/>
                <a:cs typeface="Calibri"/>
              </a:rPr>
              <a:t>with</a:t>
            </a:r>
            <a:r>
              <a:rPr sz="3600" spc="-20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3600" spc="-11" dirty="0">
                <a:solidFill>
                  <a:srgbClr val="F1F1F1"/>
                </a:solidFill>
                <a:latin typeface="Calibri"/>
                <a:cs typeface="Calibri"/>
              </a:rPr>
              <a:t>warmer </a:t>
            </a:r>
            <a:r>
              <a:rPr sz="3600" dirty="0">
                <a:solidFill>
                  <a:srgbClr val="F1F1F1"/>
                </a:solidFill>
                <a:latin typeface="Calibri"/>
                <a:cs typeface="Calibri"/>
              </a:rPr>
              <a:t>interglacial</a:t>
            </a:r>
            <a:r>
              <a:rPr sz="3600" spc="-160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3600" spc="-11" dirty="0">
                <a:solidFill>
                  <a:srgbClr val="F1F1F1"/>
                </a:solidFill>
                <a:latin typeface="Calibri"/>
                <a:cs typeface="Calibri"/>
              </a:rPr>
              <a:t>periods </a:t>
            </a:r>
            <a:r>
              <a:rPr sz="3600" dirty="0">
                <a:solidFill>
                  <a:srgbClr val="F1F1F1"/>
                </a:solidFill>
                <a:latin typeface="Calibri"/>
                <a:cs typeface="Calibri"/>
              </a:rPr>
              <a:t>between</a:t>
            </a:r>
            <a:r>
              <a:rPr sz="3600" spc="-100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3600" spc="-11" dirty="0">
                <a:solidFill>
                  <a:srgbClr val="F1F1F1"/>
                </a:solidFill>
                <a:latin typeface="Calibri"/>
                <a:cs typeface="Calibri"/>
              </a:rPr>
              <a:t>them, </a:t>
            </a:r>
            <a:r>
              <a:rPr sz="3600" dirty="0">
                <a:solidFill>
                  <a:srgbClr val="F1F1F1"/>
                </a:solidFill>
                <a:latin typeface="Calibri"/>
                <a:cs typeface="Calibri"/>
              </a:rPr>
              <a:t>occurred</a:t>
            </a:r>
            <a:r>
              <a:rPr sz="3600" spc="-85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3600" spc="-20" dirty="0">
                <a:solidFill>
                  <a:srgbClr val="F1F1F1"/>
                </a:solidFill>
                <a:latin typeface="Calibri"/>
                <a:cs typeface="Calibri"/>
              </a:rPr>
              <a:t>from </a:t>
            </a:r>
            <a:r>
              <a:rPr sz="3600" dirty="0">
                <a:solidFill>
                  <a:srgbClr val="FFFF00"/>
                </a:solidFill>
                <a:latin typeface="Calibri"/>
                <a:cs typeface="Calibri"/>
              </a:rPr>
              <a:t>about</a:t>
            </a:r>
            <a:r>
              <a:rPr sz="3600" spc="-4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FFFF00"/>
                </a:solidFill>
                <a:latin typeface="Calibri"/>
                <a:cs typeface="Calibri"/>
              </a:rPr>
              <a:t>1,000,000</a:t>
            </a:r>
            <a:r>
              <a:rPr sz="3600" spc="-11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600" spc="-25" dirty="0">
                <a:solidFill>
                  <a:srgbClr val="FFFF00"/>
                </a:solidFill>
                <a:latin typeface="Calibri"/>
                <a:cs typeface="Calibri"/>
              </a:rPr>
              <a:t>to</a:t>
            </a:r>
            <a:endParaRPr sz="3600">
              <a:latin typeface="Calibri"/>
              <a:cs typeface="Calibri"/>
            </a:endParaRPr>
          </a:p>
          <a:p>
            <a:pPr marL="12700">
              <a:spcBef>
                <a:spcPts val="5"/>
              </a:spcBef>
            </a:pPr>
            <a:r>
              <a:rPr sz="3600" dirty="0">
                <a:solidFill>
                  <a:srgbClr val="FFFF00"/>
                </a:solidFill>
                <a:latin typeface="Calibri"/>
                <a:cs typeface="Calibri"/>
              </a:rPr>
              <a:t>130,000</a:t>
            </a:r>
            <a:r>
              <a:rPr sz="3600" spc="-6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FFFF00"/>
                </a:solidFill>
                <a:latin typeface="Calibri"/>
                <a:cs typeface="Calibri"/>
              </a:rPr>
              <a:t>years</a:t>
            </a:r>
            <a:r>
              <a:rPr sz="3600" spc="-71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600" spc="-20" dirty="0">
                <a:solidFill>
                  <a:srgbClr val="FFFF00"/>
                </a:solidFill>
                <a:latin typeface="Calibri"/>
                <a:cs typeface="Calibri"/>
              </a:rPr>
              <a:t>ago.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</TotalTime>
  <Words>2339</Words>
  <Application>Microsoft Office PowerPoint</Application>
  <PresentationFormat>Widescreen</PresentationFormat>
  <Paragraphs>199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5" baseType="lpstr">
      <vt:lpstr>Arial</vt:lpstr>
      <vt:lpstr>Calibri</vt:lpstr>
      <vt:lpstr>Times New Roman</vt:lpstr>
      <vt:lpstr>Wingdings</vt:lpstr>
      <vt:lpstr>Office Theme</vt:lpstr>
      <vt:lpstr>Kane County Surficial Geology Map 2013</vt:lpstr>
      <vt:lpstr>Kane County’s Planning and Resource Management Programs are built upon Regional and Statewide Land Resource Management Planning</vt:lpstr>
      <vt:lpstr>Kane County 2040 Plan Surficial Geology Related Objectives</vt:lpstr>
      <vt:lpstr>Kane County 2040 Plan Surficial Geology Related Policies</vt:lpstr>
      <vt:lpstr>How is knowledge of Surficial Geology important to implementation of the Kane County 2040 Plan?</vt:lpstr>
      <vt:lpstr>Surface Elevations and Drainage Map</vt:lpstr>
      <vt:lpstr>Soil Forming Factors from USDA Natural Resource Conservation Service</vt:lpstr>
      <vt:lpstr>Global Polar Ice Sheets (over the past 1,000,000 years or so)</vt:lpstr>
      <vt:lpstr>North American Glaciation</vt:lpstr>
      <vt:lpstr>Wisconsin Ice Sheet</vt:lpstr>
      <vt:lpstr>Glacial Advances and Recessions BP = Before Present Time</vt:lpstr>
      <vt:lpstr>Glacier Terminology - Tidewater</vt:lpstr>
      <vt:lpstr>Glacier Terminology - Icefield</vt:lpstr>
      <vt:lpstr>Glacier Terminology - Surging</vt:lpstr>
      <vt:lpstr>Glacier Terminology -  Retreating</vt:lpstr>
      <vt:lpstr>Glacier Terminology – Striations and Clasts</vt:lpstr>
      <vt:lpstr>Glacier Terminology – End or Terminal Moraine</vt:lpstr>
      <vt:lpstr>Glacier Terminology - Lateral or Edge Moraine</vt:lpstr>
      <vt:lpstr>Moraine Deposits Typical to NE Illinois</vt:lpstr>
      <vt:lpstr>Glacier Terminology – Ground Moraine</vt:lpstr>
      <vt:lpstr>Illinois Glaciation Map</vt:lpstr>
      <vt:lpstr>PowerPoint Presentation</vt:lpstr>
      <vt:lpstr>Illinois Glaciation Map</vt:lpstr>
      <vt:lpstr>Glacial Till</vt:lpstr>
      <vt:lpstr>Glacial Till (continued)</vt:lpstr>
      <vt:lpstr>Glacial Outwash</vt:lpstr>
      <vt:lpstr>Glacial Outwash (continued)</vt:lpstr>
      <vt:lpstr>Glacial Outwash (continued)</vt:lpstr>
      <vt:lpstr>Loess and Glacial Deposits</vt:lpstr>
      <vt:lpstr>Loess Deposits</vt:lpstr>
      <vt:lpstr>Loess Deposits</vt:lpstr>
      <vt:lpstr>Illinois Glaciation Map</vt:lpstr>
      <vt:lpstr>OLD 2007 MAP</vt:lpstr>
      <vt:lpstr>IL-72</vt:lpstr>
      <vt:lpstr>PowerPoint Presentation</vt:lpstr>
      <vt:lpstr>Go to WWW the Internet:</vt:lpstr>
      <vt:lpstr>Illinois Geologic Map Advisory Committee Annual Meeting - Thursday, September 12, 2013 - 10:00am to 3:00pm</vt:lpstr>
      <vt:lpstr>Illinois Geologic Map Advisory Committee</vt:lpstr>
      <vt:lpstr>PowerPoint Presentation</vt:lpstr>
      <vt:lpstr>USGS 7-1/2 Minute Quadrangles</vt:lpstr>
      <vt:lpstr>Sugar Grove Quadrangle Map</vt:lpstr>
      <vt:lpstr>Calculate the $ Value to Kane County</vt:lpstr>
      <vt:lpstr>PowerPoint Presentation</vt:lpstr>
      <vt:lpstr>ISGS Comments</vt:lpstr>
      <vt:lpstr>Surficial Geology Map - Possible Future Work in Kane County</vt:lpstr>
      <vt:lpstr>How is knowledge of Surficial Geology important to implementation of the Kane County 2040 Plan ?</vt:lpstr>
      <vt:lpstr>How is knowledge of Surficial Geology important to implementation of the Kane County 2040 Plan?</vt:lpstr>
      <vt:lpstr>Thank you to the following: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Bob Smith</dc:creator>
  <cp:lastModifiedBy>David</cp:lastModifiedBy>
  <cp:revision>3</cp:revision>
  <dcterms:created xsi:type="dcterms:W3CDTF">2022-10-30T11:02:26Z</dcterms:created>
  <dcterms:modified xsi:type="dcterms:W3CDTF">2022-10-30T11:30:04Z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2013-10-02T00:00:00Z</vt:filetime>
  </property>
  <property fmtid="{D5CDD505-2E9C-101B-9397-08002B2CF9AE}" pid="3" name="Creator">
    <vt:lpwstr>Acrobat PDFMaker 10.1 for PowerPoint</vt:lpwstr>
  </property>
  <property fmtid="{D5CDD505-2E9C-101B-9397-08002B2CF9AE}" pid="4" name="LastSaved">
    <vt:filetime>2022-10-30T00:00:00Z</vt:filetime>
  </property>
  <property fmtid="{D5CDD505-2E9C-101B-9397-08002B2CF9AE}" pid="5" name="Producer">
    <vt:lpwstr>Adobe PDF Library 10.0</vt:lpwstr>
  </property>
</Properties>
</file>